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6"/>
  </p:notesMasterIdLst>
  <p:sldIdLst>
    <p:sldId id="261" r:id="rId2"/>
    <p:sldId id="262" r:id="rId3"/>
    <p:sldId id="259" r:id="rId4"/>
    <p:sldId id="266" r:id="rId5"/>
    <p:sldId id="274" r:id="rId6"/>
    <p:sldId id="275" r:id="rId7"/>
    <p:sldId id="267" r:id="rId8"/>
    <p:sldId id="268" r:id="rId9"/>
    <p:sldId id="276" r:id="rId10"/>
    <p:sldId id="277" r:id="rId11"/>
    <p:sldId id="269" r:id="rId12"/>
    <p:sldId id="270" r:id="rId13"/>
    <p:sldId id="281" r:id="rId14"/>
    <p:sldId id="278" r:id="rId15"/>
    <p:sldId id="279" r:id="rId16"/>
    <p:sldId id="280" r:id="rId17"/>
    <p:sldId id="271" r:id="rId18"/>
    <p:sldId id="272" r:id="rId19"/>
    <p:sldId id="273" r:id="rId20"/>
    <p:sldId id="282" r:id="rId21"/>
    <p:sldId id="283" r:id="rId22"/>
    <p:sldId id="284" r:id="rId23"/>
    <p:sldId id="285" r:id="rId24"/>
    <p:sldId id="265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Murray" initials="RM" lastIdx="1" clrIdx="0">
    <p:extLst>
      <p:ext uri="{19B8F6BF-5375-455C-9EA6-DF929625EA0E}">
        <p15:presenceInfo xmlns:p15="http://schemas.microsoft.com/office/powerpoint/2012/main" userId="S::rmurray@certifiedangusbeef.com::5c6d70cc-f8c0-47d7-88b7-ae28a718f0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0735" autoAdjust="0"/>
  </p:normalViewPr>
  <p:slideViewPr>
    <p:cSldViewPr snapToGrid="0">
      <p:cViewPr varScale="1">
        <p:scale>
          <a:sx n="104" d="100"/>
          <a:sy n="104" d="100"/>
        </p:scale>
        <p:origin x="144" y="3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6C603-AC22-4CB7-AB4B-ECB84154A8E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00F8C-4549-429B-9187-7E8273E9B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8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page as</a:t>
            </a:r>
            <a:r>
              <a:rPr lang="en-US" baseline="0" dirty="0"/>
              <a:t> your title and opening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00F8C-4549-429B-9187-7E8273E9B4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9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mp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tmp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8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tmp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7.wdp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tmp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png"/><Relationship Id="rId4" Type="http://schemas.microsoft.com/office/2007/relationships/hdphoto" Target="../media/hdphoto12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365369-8C3B-4717-BF64-3D808A200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1147" y="4811749"/>
            <a:ext cx="10429705" cy="877719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0949" y="5793586"/>
            <a:ext cx="9144000" cy="716071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146" y="1518582"/>
            <a:ext cx="2641605" cy="27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07187-4599-4756-AAF9-41F9947AF6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32942" y="2997487"/>
            <a:ext cx="6194943" cy="4114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DB39E1-4B50-4D29-8946-25079B6F9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3" y="1069029"/>
            <a:ext cx="706724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250A5E-0DBB-43E5-A0BD-99A7879D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2" y="2394592"/>
            <a:ext cx="7067245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7DD80C-C305-468D-91F0-E11C7FE16C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614" y="416441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7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7F66F9-F2E4-40C0-8FE7-537E823EF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8" b="100000" l="1178" r="100000">
                        <a14:foregroundMark x1="85967" y1="17315" x2="99902" y2="22827"/>
                        <a14:foregroundMark x1="83906" y1="15370" x2="74975" y2="19974"/>
                        <a14:foregroundMark x1="80569" y1="14332" x2="70069" y2="20752"/>
                        <a14:foregroundMark x1="91266" y1="14591" x2="99902" y2="16278"/>
                        <a14:foregroundMark x1="6673" y1="94877" x2="16879" y2="98314"/>
                        <a14:foregroundMark x1="20903" y1="99157" x2="23553" y2="99935"/>
                        <a14:foregroundMark x1="69185" y1="21336" x2="65849" y2="23800"/>
                        <a14:backgroundMark x1="5594" y1="95655" x2="7164" y2="96174"/>
                        <a14:backgroundMark x1="14917" y1="76913" x2="18744" y2="72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05"/>
          <a:stretch/>
        </p:blipFill>
        <p:spPr>
          <a:xfrm flipH="1">
            <a:off x="0" y="2456847"/>
            <a:ext cx="2842800" cy="4401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E41A4-4E34-4CDA-9CAC-F676570575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F9394A-2ED6-4348-B5F6-0BE9F17E9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1" y="1161558"/>
            <a:ext cx="70318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3543C-F151-4497-A922-B47CBA2C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70" y="2487121"/>
            <a:ext cx="7031800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063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123A6-BCBF-4921-8807-90A8988AA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4" b="100000" l="1178" r="100000">
                        <a14:foregroundMark x1="85967" y1="17883" x2="99902" y2="23577"/>
                        <a14:foregroundMark x1="83906" y1="15874" x2="74975" y2="20630"/>
                        <a14:foregroundMark x1="80569" y1="14802" x2="70069" y2="21433"/>
                        <a14:foregroundMark x1="91266" y1="15070" x2="99902" y2="16812"/>
                        <a14:foregroundMark x1="6673" y1="97991" x2="12267" y2="99933"/>
                        <a14:foregroundMark x1="69185" y1="22036" x2="65849" y2="24581"/>
                        <a14:backgroundMark x1="5594" y1="98794" x2="7164" y2="99330"/>
                        <a14:backgroundMark x1="14917" y1="79437" x2="18744" y2="75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82"/>
          <a:stretch/>
        </p:blipFill>
        <p:spPr>
          <a:xfrm>
            <a:off x="9349200" y="2595070"/>
            <a:ext cx="2842800" cy="42629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D33F199-9D9F-4423-994D-0D05B8B0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4" y="1069029"/>
            <a:ext cx="7100698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4F928F-84B9-4A1F-850A-83AB551B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2" y="2394592"/>
            <a:ext cx="7100697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A69A77-7438-47EE-8733-D9448BA820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614" y="416441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53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D33F199-9D9F-4423-994D-0D05B8B0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4" y="1069029"/>
            <a:ext cx="702264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4F928F-84B9-4A1F-850A-83AB551B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2" y="2394592"/>
            <a:ext cx="7022639" cy="348786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n-lt"/>
              </a:defRPr>
            </a:lvl2pPr>
            <a:lvl3pPr>
              <a:defRPr sz="2400">
                <a:solidFill>
                  <a:schemeClr val="bg1"/>
                </a:solidFill>
                <a:latin typeface="+mn-lt"/>
              </a:defRPr>
            </a:lvl3pPr>
            <a:lvl4pPr>
              <a:defRPr sz="2400">
                <a:solidFill>
                  <a:schemeClr val="bg1"/>
                </a:solidFill>
                <a:latin typeface="+mn-lt"/>
              </a:defRPr>
            </a:lvl4pPr>
            <a:lvl5pPr>
              <a:defRPr sz="2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A69A77-7438-47EE-8733-D9448BA820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84" y="416441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02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E41A4-4E34-4CDA-9CAC-F67657057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F9394A-2ED6-4348-B5F6-0BE9F17E9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42951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3543C-F151-4497-A922-B47CBA2C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69" y="2487121"/>
            <a:ext cx="704295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9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5A50AC-F2EF-43CA-B77F-9B4D21BF6C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32942" y="2997487"/>
            <a:ext cx="6194943" cy="41149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4" y="1069029"/>
            <a:ext cx="7100698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3" y="2394592"/>
            <a:ext cx="7100698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7495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2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E4054B-1FC2-458E-9E0E-61C2C5C44F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0943" y="2965589"/>
            <a:ext cx="6194943" cy="4114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857" y="1069029"/>
            <a:ext cx="7048792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855" y="2394592"/>
            <a:ext cx="704879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06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3" y="1069029"/>
            <a:ext cx="7145303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3" y="2394592"/>
            <a:ext cx="7145302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74952"/>
            <a:ext cx="1038622" cy="10697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A0E8D7-2F90-4DA2-882E-E06E64BD5F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4" b="100000" l="1178" r="100000">
                        <a14:foregroundMark x1="85967" y1="17883" x2="99902" y2="23577"/>
                        <a14:foregroundMark x1="83906" y1="15874" x2="74975" y2="20630"/>
                        <a14:foregroundMark x1="80569" y1="14802" x2="70069" y2="21433"/>
                        <a14:foregroundMark x1="91266" y1="15070" x2="99902" y2="16812"/>
                        <a14:foregroundMark x1="6673" y1="97991" x2="12267" y2="99933"/>
                        <a14:foregroundMark x1="69185" y1="22036" x2="65849" y2="24581"/>
                        <a14:backgroundMark x1="5594" y1="98794" x2="7164" y2="99330"/>
                        <a14:backgroundMark x1="14917" y1="79437" x2="18744" y2="75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82"/>
          <a:stretch/>
        </p:blipFill>
        <p:spPr>
          <a:xfrm>
            <a:off x="9349200" y="2595070"/>
            <a:ext cx="2842800" cy="4262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381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3286" y="1069029"/>
            <a:ext cx="7048792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284" y="2394592"/>
            <a:ext cx="704879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68A377-8315-403C-BF57-2FE2346B8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4" b="100000" l="1178" r="100000">
                        <a14:foregroundMark x1="85967" y1="17883" x2="99902" y2="23577"/>
                        <a14:foregroundMark x1="83906" y1="15874" x2="74975" y2="20630"/>
                        <a14:foregroundMark x1="80569" y1="14802" x2="70069" y2="21433"/>
                        <a14:foregroundMark x1="91266" y1="15070" x2="99902" y2="16812"/>
                        <a14:foregroundMark x1="6673" y1="97991" x2="12267" y2="99933"/>
                        <a14:foregroundMark x1="69185" y1="22036" x2="65849" y2="24581"/>
                        <a14:backgroundMark x1="5594" y1="98794" x2="7164" y2="99330"/>
                        <a14:backgroundMark x1="14917" y1="79437" x2="18744" y2="75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82"/>
          <a:stretch/>
        </p:blipFill>
        <p:spPr>
          <a:xfrm flipH="1">
            <a:off x="0" y="2595070"/>
            <a:ext cx="2842800" cy="42629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352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437" y="1069029"/>
            <a:ext cx="712685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435" y="2394592"/>
            <a:ext cx="7126849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8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25A17B4-82C8-463A-AF87-AD7B54705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1807" y="1078922"/>
            <a:ext cx="698056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354DEB-D1F0-494C-8E3A-25629961E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807" y="2404486"/>
            <a:ext cx="6980563" cy="289234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8DCC67-C949-4227-9289-4C693C465C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31" y="5434054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37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2287" y="1069029"/>
            <a:ext cx="7100698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286" y="2394592"/>
            <a:ext cx="7100698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2178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32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974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0401AD-8548-465E-94A9-E3CCEA8DC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727" y="0"/>
            <a:ext cx="7475857" cy="897416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448366-A7A9-4F89-AC9F-B7D0A6D7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778" y="1545771"/>
            <a:ext cx="8774444" cy="469046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7C988-5CF3-401C-80BB-445D1AE542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131" y="32178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76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71601"/>
            <a:ext cx="12192000" cy="8974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03DFAF-5CC5-4F84-B600-EDB2C5231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8778" y="339951"/>
            <a:ext cx="877444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AF398F-62F9-40DB-993B-CBD3F2B74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778" y="1665515"/>
            <a:ext cx="8774444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5B9F7-7341-4EFB-8FED-F6F07D3763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029" y="5371795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35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8314">
            <a:off x="1946144" y="-503199"/>
            <a:ext cx="9601401" cy="523276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7174279-F9C5-4038-8A48-70AB1C50E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591" y="5532437"/>
            <a:ext cx="10394817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1DC8F-A848-4663-B7C9-FF62D9AEB1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98" y="277322"/>
            <a:ext cx="1057240" cy="10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6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481" y="-246084"/>
            <a:ext cx="9267519" cy="61350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511" y="5578342"/>
            <a:ext cx="10515600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F5C82-B1FD-4D95-BD66-998255103E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89" y="5513637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47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07091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0156E52-5E91-4838-9F4B-FD339DB82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8007"/>
            <a:ext cx="105156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BEFC-E167-401C-8DE5-B5AF1E2913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489" y="5485928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61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9F587-DB41-4C85-BADE-E24C2CF8A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905" y="519520"/>
            <a:ext cx="984981" cy="10127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2A4F44-3EF4-46BB-B8F4-2C5F30D6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50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9F7175-0005-4FAF-B460-9B873F182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0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1901F07-F2DF-4D94-8565-55FDA8F0C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9489" y="-38100"/>
            <a:ext cx="3452511" cy="689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33778-C08A-4539-B43F-228E66CC99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756" y="299144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95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D8E999A6-A6FC-43C2-B58D-29B03775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905" y="519520"/>
            <a:ext cx="984981" cy="10127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2A4F44-3EF4-46BB-B8F4-2C5F30D6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50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9F7175-0005-4FAF-B460-9B873F182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0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1901F07-F2DF-4D94-8565-55FDA8F0C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640" y="0"/>
            <a:ext cx="345251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33778-C08A-4539-B43F-228E66CC99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756" y="299144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90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4366B-4B75-4036-B5B4-52A574699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8100"/>
            <a:ext cx="3244097" cy="69318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273501-FA25-4DC0-9CD7-9D39DAA37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937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F2C20-7716-422E-9DBB-237A4232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37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E7817-A6E8-4EAB-9612-F21976A449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8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48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8F0E101D-EDE0-4B64-9A14-0117A09B3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3244097" cy="68937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273501-FA25-4DC0-9CD7-9D39DAA37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8835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F2C20-7716-422E-9DBB-237A4232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835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E7817-A6E8-4EAB-9612-F21976A449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8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8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B3144B-091A-499E-8738-33EF7BDA2C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489" y="2965589"/>
            <a:ext cx="6194943" cy="411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5F0CE4-47A6-4668-9BB1-4D925004CA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9683EB6-804F-467F-B6FA-4F136CB5F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42951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80C63E-53D3-4E4A-AB9C-AB3C972F4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70" y="2487121"/>
            <a:ext cx="7042950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57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4580847" cy="69396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F4628C-4559-435C-8E23-D812F23BD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1664" y="715318"/>
            <a:ext cx="6990337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9138A3-4F23-4D51-BAA0-91007E41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664" y="2155900"/>
            <a:ext cx="6990337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04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82E00-04EA-4DD9-A205-B452DA0072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47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737AF-9867-41C6-BCFD-80C91A3A23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489" y="5485928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15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995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39024-2ECD-461B-A5E9-C484B5F84B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70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4D77E-1498-464E-9299-8CF73A07FB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E9D26267-FC7A-479B-8100-E7ACC1D2A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62B6A-7F06-449D-87F2-393D810412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80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2F6F3A07-7B0E-40D0-B5E3-33BD07969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1D5CB-D9CE-418E-997C-796376B28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92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2F6F3A07-7B0E-40D0-B5E3-33BD07969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38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E994B7-EC2A-4E3D-96BD-B6F9040583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970" y="5417359"/>
            <a:ext cx="1057240" cy="10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0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8EB918-4985-4DC0-91E5-08903C3294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85" l="19078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62151">
            <a:off x="7585656" y="3153799"/>
            <a:ext cx="6656926" cy="44438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27A4EE-DEBA-4C64-BD06-76D603400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36" y="1078922"/>
            <a:ext cx="7044876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ED5DA0-8481-4616-B973-655298676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236" y="2404485"/>
            <a:ext cx="7044876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700CE-097E-4947-B485-D9A7AAEA0A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00" y="54403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33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37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6DCE61-9D37-42AA-A566-9097F2B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2" name="Picture 21" descr="A picture containing pan, food&#10;&#10;Description automatically generated">
            <a:extLst>
              <a:ext uri="{FF2B5EF4-FFF2-40B4-BE49-F238E27FC236}">
                <a16:creationId xmlns:a16="http://schemas.microsoft.com/office/drawing/2014/main" id="{18A86C91-9AC6-4646-BF8A-5F4D5E93B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14420" flipH="1">
            <a:off x="-1579399" y="-1035025"/>
            <a:ext cx="9560027" cy="87548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85D36B4-1F5F-47F7-96CB-B81D3CF57D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8803" y="3022484"/>
            <a:ext cx="4174491" cy="813032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42C54B-9CAF-4CC9-B7A3-4AE4B152A3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08" y="248628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56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855" y="1991946"/>
            <a:ext cx="2516290" cy="25917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562F1-884A-45E0-8CF1-0E0382F39A80}"/>
              </a:ext>
            </a:extLst>
          </p:cNvPr>
          <p:cNvSpPr txBox="1"/>
          <p:nvPr userDrawn="1"/>
        </p:nvSpPr>
        <p:spPr>
          <a:xfrm>
            <a:off x="3249385" y="5336141"/>
            <a:ext cx="56932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05154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B8A6-828E-4259-B83A-1E9FC107ABF6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E17B-61A5-48E6-A828-96D2CD65A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1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492"/>
            <a:ext cx="3340393" cy="68704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86070C-2F1D-490E-AD84-BAA937E40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00" y="1069029"/>
            <a:ext cx="702383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31875E-E110-4EC8-9816-9320EB2DE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199" y="2394592"/>
            <a:ext cx="7023834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2214E9-1B9D-4D9C-A73C-13267F2E2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511" y="5509436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79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72699" y="4077375"/>
            <a:ext cx="4719301" cy="26021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9EA448-2087-4255-93F0-531117165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7885" y="1069029"/>
            <a:ext cx="7003656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CDB90-00C9-4141-AAFE-8F4F5B510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84" y="2394592"/>
            <a:ext cx="7003656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188D84-8C1C-439E-9678-333439579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614" y="45897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9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636253-6573-4EDF-98FF-5EB20DBAD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" b="100000" l="1178" r="100000">
                        <a14:foregroundMark x1="85967" y1="15136" x2="99902" y2="19955"/>
                        <a14:foregroundMark x1="83906" y1="13435" x2="74975" y2="17460"/>
                        <a14:foregroundMark x1="80569" y1="12528" x2="70069" y2="18141"/>
                        <a14:foregroundMark x1="91266" y1="12755" x2="99902" y2="14229"/>
                        <a14:foregroundMark x1="48773" y1="93311" x2="82728" y2="99660"/>
                        <a14:foregroundMark x1="6673" y1="82937" x2="16879" y2="85941"/>
                        <a14:foregroundMark x1="20903" y1="86678" x2="31207" y2="89286"/>
                        <a14:foregroundMark x1="69185" y1="18651" x2="65849" y2="20805"/>
                        <a14:backgroundMark x1="59078" y1="96599" x2="74289" y2="99943"/>
                        <a14:backgroundMark x1="5594" y1="83617" x2="7164" y2="84070"/>
                        <a14:backgroundMark x1="14917" y1="67234" x2="18744" y2="63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015"/>
          <a:stretch/>
        </p:blipFill>
        <p:spPr>
          <a:xfrm>
            <a:off x="9349200" y="2317484"/>
            <a:ext cx="2842800" cy="502151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47D115-7B09-4311-B8FA-8D8DF901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3" y="1069029"/>
            <a:ext cx="7790799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67CFE1-BB67-4E2B-96FE-B5AAEE60F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3" y="2394592"/>
            <a:ext cx="7790798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2C13D-E989-4035-9F5A-13B5293FCB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772" y="277322"/>
            <a:ext cx="1057240" cy="10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2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2C13D-E989-4035-9F5A-13B5293FCB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87" y="277322"/>
            <a:ext cx="1057240" cy="10870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47D115-7B09-4311-B8FA-8D8DF901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613" y="1069029"/>
            <a:ext cx="738651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67CFE1-BB67-4E2B-96FE-B5AAEE60F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613" y="2394592"/>
            <a:ext cx="7386514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BF614-4AF3-4826-A149-838E8B9AE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" b="100000" l="1178" r="100000">
                        <a14:foregroundMark x1="85967" y1="15136" x2="99902" y2="19955"/>
                        <a14:foregroundMark x1="83906" y1="13435" x2="74975" y2="17460"/>
                        <a14:foregroundMark x1="80569" y1="12528" x2="70069" y2="18141"/>
                        <a14:foregroundMark x1="91266" y1="12755" x2="99902" y2="14229"/>
                        <a14:foregroundMark x1="48773" y1="93311" x2="82728" y2="99660"/>
                        <a14:foregroundMark x1="6673" y1="82937" x2="16879" y2="85941"/>
                        <a14:foregroundMark x1="20903" y1="86678" x2="31207" y2="89286"/>
                        <a14:foregroundMark x1="69185" y1="18651" x2="65849" y2="20805"/>
                        <a14:backgroundMark x1="59078" y1="96599" x2="74289" y2="99943"/>
                        <a14:backgroundMark x1="5594" y1="83617" x2="7164" y2="84070"/>
                        <a14:backgroundMark x1="14917" y1="67234" x2="18744" y2="63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015"/>
          <a:stretch/>
        </p:blipFill>
        <p:spPr>
          <a:xfrm flipH="1">
            <a:off x="0" y="2394592"/>
            <a:ext cx="2842800" cy="5021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31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1C0979-F41C-41FA-88DF-DDD83038F9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2338" y="2965589"/>
            <a:ext cx="6194943" cy="4114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81F11B-89FE-47E1-96AE-E5FCDA1714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EA0862-8550-4B20-978A-1F41A76DD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65253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3765B9-E94F-4C62-BCDE-83BCBD71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69" y="2487121"/>
            <a:ext cx="7065253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5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5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62" r:id="rId2"/>
    <p:sldLayoutId id="2147483765" r:id="rId3"/>
    <p:sldLayoutId id="2147483764" r:id="rId4"/>
    <p:sldLayoutId id="2147483729" r:id="rId5"/>
    <p:sldLayoutId id="2147483730" r:id="rId6"/>
    <p:sldLayoutId id="2147483758" r:id="rId7"/>
    <p:sldLayoutId id="2147483760" r:id="rId8"/>
    <p:sldLayoutId id="2147483767" r:id="rId9"/>
    <p:sldLayoutId id="2147483768" r:id="rId10"/>
    <p:sldLayoutId id="2147483769" r:id="rId11"/>
    <p:sldLayoutId id="2147483770" r:id="rId12"/>
    <p:sldLayoutId id="2147483773" r:id="rId13"/>
    <p:sldLayoutId id="2147483774" r:id="rId14"/>
    <p:sldLayoutId id="2147483771" r:id="rId15"/>
    <p:sldLayoutId id="2147483772" r:id="rId16"/>
    <p:sldLayoutId id="2147483775" r:id="rId17"/>
    <p:sldLayoutId id="2147483776" r:id="rId18"/>
    <p:sldLayoutId id="2147483777" r:id="rId19"/>
    <p:sldLayoutId id="2147483778" r:id="rId20"/>
    <p:sldLayoutId id="2147483735" r:id="rId21"/>
    <p:sldLayoutId id="2147483736" r:id="rId22"/>
    <p:sldLayoutId id="2147483737" r:id="rId23"/>
    <p:sldLayoutId id="2147483738" r:id="rId24"/>
    <p:sldLayoutId id="2147483740" r:id="rId25"/>
    <p:sldLayoutId id="2147483741" r:id="rId26"/>
    <p:sldLayoutId id="2147483781" r:id="rId27"/>
    <p:sldLayoutId id="2147483742" r:id="rId28"/>
    <p:sldLayoutId id="2147483782" r:id="rId29"/>
    <p:sldLayoutId id="2147483731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3" r:id="rId36"/>
    <p:sldLayoutId id="2147483744" r:id="rId37"/>
    <p:sldLayoutId id="2147483780" r:id="rId38"/>
    <p:sldLayoutId id="2147483745" r:id="rId39"/>
    <p:sldLayoutId id="2147483761" r:id="rId40"/>
    <p:sldLayoutId id="2147483779" r:id="rId41"/>
    <p:sldLayoutId id="2147483757" r:id="rId42"/>
    <p:sldLayoutId id="2147483783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8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1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1.pn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mnivorescookbook.com/soy-sauce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jpeg"/><Relationship Id="rId5" Type="http://schemas.openxmlformats.org/officeDocument/2006/relationships/hyperlink" Target="mailto:kbarnes@certifiedangusbeef.com" TargetMode="Externa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jpeg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jpeg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8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147" y="4186064"/>
            <a:ext cx="10429705" cy="1574668"/>
          </a:xfrm>
        </p:spPr>
        <p:txBody>
          <a:bodyPr/>
          <a:lstStyle/>
          <a:p>
            <a:r>
              <a:rPr lang="en-US" dirty="0"/>
              <a:t>LIVE WITH THE BRAND: </a:t>
            </a:r>
            <a:br>
              <a:rPr lang="en-US" dirty="0"/>
            </a:br>
            <a:r>
              <a:rPr lang="en-US" dirty="0"/>
              <a:t>TOP SIRLOIN PROFITABILITY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12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324830" y="276447"/>
            <a:ext cx="4879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Homerun Baseball Steaks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 Sides 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(continued)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24830" y="1305066"/>
            <a:ext cx="5924927" cy="5881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INSTRUCTIONS: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Grill steak to desired degree of doneness.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 windowpane potatoes, thinly slice potatoes and butter each slice. Sprinkle with herbs of choice, and then press slices together. Bake at 350°F until edges are golden brown.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 creamed kale, make a roux by combining the cream, garlic, wine and seasoning. Cook until thick. Add kale and cook until wilted. Season again before serving.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 hummus, place all ingredients in a food processor and blend until creamy. Season to taste.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Serve dishes together. Enjoy!</a:t>
            </a:r>
          </a:p>
          <a:p>
            <a:pPr marL="9144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Recipe provided by the </a:t>
            </a:r>
            <a:r>
              <a:rPr lang="en-US" sz="16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brand.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7" name="Picture 6" descr="A picture containing food, plate, dish, snack food&#10;&#10;Description automatically generated">
            <a:extLst>
              <a:ext uri="{FF2B5EF4-FFF2-40B4-BE49-F238E27FC236}">
                <a16:creationId xmlns:a16="http://schemas.microsoft.com/office/drawing/2014/main" id="{7500745E-D68D-422D-91A0-46E86138FA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7104"/>
            <a:ext cx="4911969" cy="654929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2" descr="Chef Brad">
            <a:extLst>
              <a:ext uri="{FF2B5EF4-FFF2-40B4-BE49-F238E27FC236}">
                <a16:creationId xmlns:a16="http://schemas.microsoft.com/office/drawing/2014/main" id="{6014EA6B-A384-4659-B5E2-30C621E08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993" y="305018"/>
            <a:ext cx="2422150" cy="14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FEB0BC-F5FF-4324-A960-195E0BC97381}"/>
              </a:ext>
            </a:extLst>
          </p:cNvPr>
          <p:cNvSpPr txBox="1"/>
          <p:nvPr/>
        </p:nvSpPr>
        <p:spPr>
          <a:xfrm>
            <a:off x="10722832" y="29420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Brad</a:t>
            </a:r>
          </a:p>
        </p:txBody>
      </p:sp>
    </p:spTree>
    <p:extLst>
      <p:ext uri="{BB962C8B-B14F-4D97-AF65-F5344CB8AC3E}">
        <p14:creationId xmlns:p14="http://schemas.microsoft.com/office/powerpoint/2010/main" val="1073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51457" y="276447"/>
            <a:ext cx="4879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Churrasco-Style Center-Cut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Sirloin Steaks</a:t>
            </a:r>
            <a:endParaRPr lang="en-US" sz="2400" u="sng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251457" y="1589145"/>
            <a:ext cx="5643573" cy="1536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center-cut sirloin steaks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7" name="Picture 6" descr="A picture containing indoor, floor, wooden, slice&#10;&#10;Description automatically generated">
            <a:extLst>
              <a:ext uri="{FF2B5EF4-FFF2-40B4-BE49-F238E27FC236}">
                <a16:creationId xmlns:a16="http://schemas.microsoft.com/office/drawing/2014/main" id="{C03BD07C-7A47-4664-9F56-F36B356B0E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3080" y="969559"/>
            <a:ext cx="6525560" cy="489417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3A79F-AC98-4446-8C5D-2EBE00B7BA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747" y="153864"/>
            <a:ext cx="2098638" cy="168691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930BAA-197B-4D7F-87BA-28E43154E1AF}"/>
              </a:ext>
            </a:extLst>
          </p:cNvPr>
          <p:cNvSpPr txBox="1"/>
          <p:nvPr/>
        </p:nvSpPr>
        <p:spPr>
          <a:xfrm>
            <a:off x="9485308" y="1519907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Peter</a:t>
            </a:r>
          </a:p>
        </p:txBody>
      </p:sp>
    </p:spTree>
    <p:extLst>
      <p:ext uri="{BB962C8B-B14F-4D97-AF65-F5344CB8AC3E}">
        <p14:creationId xmlns:p14="http://schemas.microsoft.com/office/powerpoint/2010/main" val="2828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147303" y="153864"/>
            <a:ext cx="6122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Churrasco-Style Center-Cut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Sirloin Steaks 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(continued)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199400" y="1286579"/>
            <a:ext cx="6992600" cy="5725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INSTRUCTIONS: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Remove the chateaux from the top sirloin butt.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Cut four even barrels from the remaining top sirloin butt.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Season with salt and pepper; brush with olive oil.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Place pieces on skewers and grill churrasco style until medium rare (128°F). Allow to rest at room temperature for 5-8 minutes, depending on the size of the barrels.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Slice 1/ 4 inch slices across the grain. Serve with chimichurri and classic sides: garlic bread, homemade sausage, chorizo, bacon, spiced rice, grilled vegetables, potato or egg salad, rice and black beans, plantains, etc.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Recipe provided by the </a:t>
            </a:r>
            <a:r>
              <a:rPr lang="en-US" sz="16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brand.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3" name="Picture 2" descr="A picture containing indoor, floor, wooden, slice&#10;&#10;Description automatically generated">
            <a:extLst>
              <a:ext uri="{FF2B5EF4-FFF2-40B4-BE49-F238E27FC236}">
                <a16:creationId xmlns:a16="http://schemas.microsoft.com/office/drawing/2014/main" id="{0E81CB92-B0A7-4794-94A6-F68AAD184B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3080" y="969559"/>
            <a:ext cx="6525560" cy="489417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74D7E-B2A9-49D4-8EC2-B149D6CD30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5902" y="153864"/>
            <a:ext cx="2098638" cy="168691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6F0801-6CF2-45C2-86FE-F78CAD6BED1B}"/>
              </a:ext>
            </a:extLst>
          </p:cNvPr>
          <p:cNvSpPr txBox="1"/>
          <p:nvPr/>
        </p:nvSpPr>
        <p:spPr>
          <a:xfrm>
            <a:off x="9460463" y="1519907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Peter</a:t>
            </a:r>
          </a:p>
        </p:txBody>
      </p:sp>
    </p:spTree>
    <p:extLst>
      <p:ext uri="{BB962C8B-B14F-4D97-AF65-F5344CB8AC3E}">
        <p14:creationId xmlns:p14="http://schemas.microsoft.com/office/powerpoint/2010/main" val="34658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19873" y="256810"/>
            <a:ext cx="4879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Top Sirloin Chateaux Carpaccio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07245" y="1265500"/>
            <a:ext cx="6012851" cy="631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center-cut sirloin steaks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Balsamic glaze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Shaved Parmigiano-Reggiano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Jumbo lump crabmeat salad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INSTRUCTIONS: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Place the sirloin steaks in the freezer for one to two hours before slicing thin.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Arrange the beef slices on chilled plates.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Top with balsamic glaze, shaved Parmigiano-Reggiano and jumbo lump crabmeat salad.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Recipe provided by the </a:t>
            </a:r>
            <a:r>
              <a:rPr lang="en-US" sz="16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brand.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B58D64CE-8EA7-44C8-9539-FBADB2B0A4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43332" y="984767"/>
            <a:ext cx="6506537" cy="487990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5A159-BB88-42EE-8DC4-4292B5A849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276" y="171450"/>
            <a:ext cx="2098638" cy="168691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040250-22E4-49BE-B886-7CA66AE7DAF4}"/>
              </a:ext>
            </a:extLst>
          </p:cNvPr>
          <p:cNvSpPr txBox="1"/>
          <p:nvPr/>
        </p:nvSpPr>
        <p:spPr>
          <a:xfrm>
            <a:off x="9429837" y="1537493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Peter</a:t>
            </a:r>
          </a:p>
        </p:txBody>
      </p:sp>
    </p:spTree>
    <p:extLst>
      <p:ext uri="{BB962C8B-B14F-4D97-AF65-F5344CB8AC3E}">
        <p14:creationId xmlns:p14="http://schemas.microsoft.com/office/powerpoint/2010/main" val="31813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319712" y="276447"/>
            <a:ext cx="4760669" cy="770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Chimichurri Top Sirloin Steak with Rice Pilaf, Grilled Mushrooms and Onions</a:t>
            </a:r>
            <a:endParaRPr lang="en-US" sz="2000" u="sng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19712" y="1305066"/>
            <a:ext cx="5643573" cy="592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top sirloin steaks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medium yellow onion, sliced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cup mushrooms, sliced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tablespoon chives, chopped 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tablespoons cooking oil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tablespoons unsalted butter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Chimichurri: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small yellow onion, finely chopped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green pepper, finely chopped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cup cilantro, chopped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cup parsley, chopped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tablespoon oregano, chopped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cup red wine vinegar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cup olive oil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teaspoon kosher salt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1/2 teaspoon red pepper flakes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3" name="Picture 2" descr="A picture containing food, container, sandwich, snack food&#10;&#10;Description automatically generated">
            <a:extLst>
              <a:ext uri="{FF2B5EF4-FFF2-40B4-BE49-F238E27FC236}">
                <a16:creationId xmlns:a16="http://schemas.microsoft.com/office/drawing/2014/main" id="{050FE03C-BE78-4717-BA71-9D9C67C10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46202" y="982539"/>
            <a:ext cx="6523893" cy="489292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B02BCC-9052-4BCA-9005-06A8AB8789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248" y="194945"/>
            <a:ext cx="2098638" cy="168691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AB469C-93AF-4C67-B3A0-691E8FD3E58B}"/>
              </a:ext>
            </a:extLst>
          </p:cNvPr>
          <p:cNvSpPr txBox="1"/>
          <p:nvPr/>
        </p:nvSpPr>
        <p:spPr>
          <a:xfrm>
            <a:off x="9436809" y="1560988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Peter</a:t>
            </a:r>
          </a:p>
        </p:txBody>
      </p:sp>
    </p:spTree>
    <p:extLst>
      <p:ext uri="{BB962C8B-B14F-4D97-AF65-F5344CB8AC3E}">
        <p14:creationId xmlns:p14="http://schemas.microsoft.com/office/powerpoint/2010/main" val="16337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31490" y="212680"/>
            <a:ext cx="4572593" cy="702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Chimichurri Top Sirloin Steak with Rice Pilaf, Grilled Mushrooms and Onions</a:t>
            </a:r>
            <a:r>
              <a:rPr lang="en-US" b="1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(continued)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231489" y="1128244"/>
            <a:ext cx="6607248" cy="666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Rice Pilaf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cup white rice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cup chimichurri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cup beef stock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1/2 cup cooking oil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INSTRUCTIONS: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Begin by making chimichurri. Place onion, pepper, cilantro, parsley and oregano in a medium bowl. Mix before adding vinegar and olive oil. Season with salt and red pepper flakes. Mix again and keep at room temperature.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Season steaks with 1 cup of the chimichurri 3-4 hours before cooking.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Heat oil in a hot skillet. Place in steaks and sear on both sides to develop a rich, caramelized color.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Place on a sheet pan with a wire rake and bake in a hot oven, approximately 10-12 minutes, or until the internal temperature reads 128-130°F.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food, container, sandwich, snack food&#10;&#10;Description automatically generated">
            <a:extLst>
              <a:ext uri="{FF2B5EF4-FFF2-40B4-BE49-F238E27FC236}">
                <a16:creationId xmlns:a16="http://schemas.microsoft.com/office/drawing/2014/main" id="{AD1EDED1-5912-48BB-9FBB-2156E4A15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46202" y="982539"/>
            <a:ext cx="6523893" cy="489292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85704-84FD-4556-B69C-5BFFF58E11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9383" y="178447"/>
            <a:ext cx="2098638" cy="168691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0BB704-D803-4A7C-AFE7-BEAE0D78914D}"/>
              </a:ext>
            </a:extLst>
          </p:cNvPr>
          <p:cNvSpPr txBox="1"/>
          <p:nvPr/>
        </p:nvSpPr>
        <p:spPr>
          <a:xfrm>
            <a:off x="9453944" y="1544490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Peter</a:t>
            </a:r>
          </a:p>
        </p:txBody>
      </p:sp>
    </p:spTree>
    <p:extLst>
      <p:ext uri="{BB962C8B-B14F-4D97-AF65-F5344CB8AC3E}">
        <p14:creationId xmlns:p14="http://schemas.microsoft.com/office/powerpoint/2010/main" val="4651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31488" y="264786"/>
            <a:ext cx="4796797" cy="702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Chimichurri Top Sirloin Steak with Rice Pilaf, Grilled Mushrooms and Onions</a:t>
            </a:r>
            <a:r>
              <a:rPr lang="en-US" b="1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(continued)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231489" y="1400880"/>
            <a:ext cx="6309074" cy="584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INSTRUCTIONS: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Rest steaks for 5 minutes at room temperature. Slice across the grain.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endParaRPr lang="en-US" sz="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Sauté onions with butter until lightly caramelized; add sliced mushrooms and continue cooking until both are tender and hot. Insert chives, and then season with salt and pepper.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endParaRPr lang="en-US" sz="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 the rice pilaf, warm oil in a pan. Add rice and beef stock. Gently simmer before adding chimichurri and simmering further.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endParaRPr lang="en-US" sz="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Remove from heat, cover and bake in 350°F oven for 20 minutes, or until all the liquid is absorbed and rice is tender. Move rice to a bowl to hold until needed.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endParaRPr lang="en-US" sz="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 a warm plate, place cooked vegetables and top with steak slices. Serve with rice pilaf and fresh chimichurri.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Recipe provided by the </a:t>
            </a:r>
            <a:r>
              <a:rPr lang="en-US" sz="16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brand.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food, container, sandwich, snack food&#10;&#10;Description automatically generated">
            <a:extLst>
              <a:ext uri="{FF2B5EF4-FFF2-40B4-BE49-F238E27FC236}">
                <a16:creationId xmlns:a16="http://schemas.microsoft.com/office/drawing/2014/main" id="{AD1EDED1-5912-48BB-9FBB-2156E4A15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46202" y="982539"/>
            <a:ext cx="6523893" cy="489292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5B0761-8290-4BEA-A5DA-77AA2B6890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181" y="172684"/>
            <a:ext cx="2098638" cy="168691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C2AD08-DC8E-4707-8391-DEA3EA8BEDC5}"/>
              </a:ext>
            </a:extLst>
          </p:cNvPr>
          <p:cNvSpPr txBox="1"/>
          <p:nvPr/>
        </p:nvSpPr>
        <p:spPr>
          <a:xfrm>
            <a:off x="9442742" y="1538727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Peter</a:t>
            </a:r>
          </a:p>
        </p:txBody>
      </p:sp>
    </p:spTree>
    <p:extLst>
      <p:ext uri="{BB962C8B-B14F-4D97-AF65-F5344CB8AC3E}">
        <p14:creationId xmlns:p14="http://schemas.microsoft.com/office/powerpoint/2010/main" val="30727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346811" y="276447"/>
            <a:ext cx="3157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Sirloin Mouse Muscle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Malaysian Beef Satay</a:t>
            </a:r>
            <a:endParaRPr lang="en-US" sz="2400" u="sng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46812" y="1305066"/>
            <a:ext cx="3907092" cy="6081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1 (1 pound) </a:t>
            </a:r>
            <a:r>
              <a:rPr lang="en-US" i="1" dirty="0">
                <a:solidFill>
                  <a:schemeClr val="bg1"/>
                </a:solidFill>
                <a:ea typeface="Times New Roman" panose="02020603050405020304" pitchFamily="18" charset="0"/>
              </a:rPr>
              <a:t>Certified Angus Beef </a:t>
            </a:r>
            <a:r>
              <a:rPr lang="en-US" baseline="30000" dirty="0">
                <a:solidFill>
                  <a:schemeClr val="bg1"/>
                </a:solidFill>
                <a:ea typeface="Times New Roman" panose="02020603050405020304" pitchFamily="18" charset="0"/>
              </a:rPr>
              <a:t>®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 sirloin mouse muscle, cut into 1 1/2 inch cubes</a:t>
            </a: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Chopped peanuts and cilantro for garnish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0" marR="0" fontAlgn="base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Marinade:</a:t>
            </a:r>
          </a:p>
          <a:p>
            <a:pPr marL="0" marR="0" fontAlgn="base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1/4 cup peanut oil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 tablespoon turmeric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 tablespoon chili powder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1/4 cup </a:t>
            </a:r>
            <a:r>
              <a:rPr lang="en-US" sz="1800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soy sauce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2 tablespoons fish sauce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1/4 cup brown sugar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2 tablespoons lime juice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4 cloves </a:t>
            </a:r>
            <a:r>
              <a:rPr lang="en-US" sz="18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garlic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,</a:t>
            </a:r>
            <a:r>
              <a:rPr lang="en-US" sz="18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minced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 thumb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ginger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,</a:t>
            </a:r>
            <a:r>
              <a:rPr lang="en-US" sz="18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minced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6" name="Picture 5" descr="A picture containing kabob, dish&#10;&#10;Description automatically generated">
            <a:extLst>
              <a:ext uri="{FF2B5EF4-FFF2-40B4-BE49-F238E27FC236}">
                <a16:creationId xmlns:a16="http://schemas.microsoft.com/office/drawing/2014/main" id="{066FA4F6-1645-4AF6-804C-FBFDFA9F5A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08" y="160459"/>
            <a:ext cx="4902811" cy="653708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2" descr="Tony">
            <a:extLst>
              <a:ext uri="{FF2B5EF4-FFF2-40B4-BE49-F238E27FC236}">
                <a16:creationId xmlns:a16="http://schemas.microsoft.com/office/drawing/2014/main" id="{5B579302-0D37-4370-BA6A-2C42DE9D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775" y="160459"/>
            <a:ext cx="2626594" cy="15321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3BFDB5-C5D9-4187-9FB6-B353B18C5D5B}"/>
              </a:ext>
            </a:extLst>
          </p:cNvPr>
          <p:cNvSpPr txBox="1"/>
          <p:nvPr/>
        </p:nvSpPr>
        <p:spPr>
          <a:xfrm>
            <a:off x="10736551" y="35416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Tony</a:t>
            </a:r>
          </a:p>
        </p:txBody>
      </p:sp>
    </p:spTree>
    <p:extLst>
      <p:ext uri="{BB962C8B-B14F-4D97-AF65-F5344CB8AC3E}">
        <p14:creationId xmlns:p14="http://schemas.microsoft.com/office/powerpoint/2010/main" val="32422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53428" y="277225"/>
            <a:ext cx="6122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Sirloin Mouse Muscle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Malaysian Beef Satay </a:t>
            </a:r>
            <a:endParaRPr lang="en-US" sz="2000" u="sng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continued)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253427" y="1379939"/>
            <a:ext cx="6623917" cy="3034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Sauce:</a:t>
            </a:r>
          </a:p>
          <a:p>
            <a:pPr marL="342900" indent="-342900" fontAlgn="base">
              <a:lnSpc>
                <a:spcPts val="156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1/4 cup unsweetened, natural peanut butter</a:t>
            </a: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3 tablespoons water</a:t>
            </a: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3 tablespoons lime juice</a:t>
            </a: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2 tablespoons </a:t>
            </a:r>
            <a:r>
              <a:rPr lang="en-US" dirty="0" err="1">
                <a:solidFill>
                  <a:schemeClr val="bg1"/>
                </a:solidFill>
                <a:ea typeface="Times New Roman" panose="02020603050405020304" pitchFamily="18" charset="0"/>
              </a:rPr>
              <a:t>sriracha</a:t>
            </a:r>
            <a:endParaRPr lang="en-US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1 tablespoon fish sauce</a:t>
            </a: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2 tablespoons honey (or brown sugar)</a:t>
            </a: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1 clove garlic, minced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9" name="Picture 8" descr="A picture containing kabob, dish&#10;&#10;Description automatically generated">
            <a:extLst>
              <a:ext uri="{FF2B5EF4-FFF2-40B4-BE49-F238E27FC236}">
                <a16:creationId xmlns:a16="http://schemas.microsoft.com/office/drawing/2014/main" id="{56DBF799-2638-43EA-AC06-85C45D39F9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08" y="160459"/>
            <a:ext cx="4902811" cy="653708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2" descr="Tony">
            <a:extLst>
              <a:ext uri="{FF2B5EF4-FFF2-40B4-BE49-F238E27FC236}">
                <a16:creationId xmlns:a16="http://schemas.microsoft.com/office/drawing/2014/main" id="{31118DD2-3C58-45FD-A563-D391EB73E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775" y="160459"/>
            <a:ext cx="2626594" cy="15321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EDCE5-DBF6-462F-850F-837121A4EFED}"/>
              </a:ext>
            </a:extLst>
          </p:cNvPr>
          <p:cNvSpPr txBox="1"/>
          <p:nvPr/>
        </p:nvSpPr>
        <p:spPr>
          <a:xfrm>
            <a:off x="10736551" y="35416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Tony</a:t>
            </a:r>
          </a:p>
        </p:txBody>
      </p:sp>
    </p:spTree>
    <p:extLst>
      <p:ext uri="{BB962C8B-B14F-4D97-AF65-F5344CB8AC3E}">
        <p14:creationId xmlns:p14="http://schemas.microsoft.com/office/powerpoint/2010/main" val="202976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53427" y="277225"/>
            <a:ext cx="6122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Sirloin Mouse Muscle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Malaysian Beef Satay </a:t>
            </a:r>
            <a:endParaRPr lang="en-US" sz="2000" u="sng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continued)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218104" y="1420943"/>
            <a:ext cx="6122754" cy="5118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fontAlgn="base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INSTRUCTIONS:</a:t>
            </a:r>
          </a:p>
          <a:p>
            <a:pPr marR="0" fontAlgn="base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Combine all marinade ingredients in a large bowl. Whisk well.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Add beef to marinade and mix. Marinate at room temperature for 1 hour. (If marinating for longer, do so in refrigerator for food safety.)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Combine all sauce ingredients in a blender and mix until smooth. If sauce is too thick, add 1-2 tablespoons of more water and blend again. Transfer to a bowl and set aside.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Thread beef onto skewers while preheating grill to medium-high heat. Brush oil onto grill grates and place beef skewers on top. Cook until both sides are charred, approximately 2-3 minutes per side.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Remove and place on a serving plate. Garnish with peanuts and cilantro. Serve with sauce.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kabob, dish&#10;&#10;Description automatically generated">
            <a:extLst>
              <a:ext uri="{FF2B5EF4-FFF2-40B4-BE49-F238E27FC236}">
                <a16:creationId xmlns:a16="http://schemas.microsoft.com/office/drawing/2014/main" id="{59267BC7-B45A-4B04-B6D3-94158101A5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08" y="160459"/>
            <a:ext cx="4902811" cy="653708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3EE9BB-7947-4288-A8BA-8B4A411CB4AE}"/>
              </a:ext>
            </a:extLst>
          </p:cNvPr>
          <p:cNvSpPr txBox="1"/>
          <p:nvPr/>
        </p:nvSpPr>
        <p:spPr>
          <a:xfrm>
            <a:off x="5485807" y="6304176"/>
            <a:ext cx="6095266" cy="337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Recipe provided by the </a:t>
            </a:r>
            <a:r>
              <a:rPr lang="en-US" sz="16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brand.</a:t>
            </a:r>
          </a:p>
        </p:txBody>
      </p:sp>
      <p:pic>
        <p:nvPicPr>
          <p:cNvPr id="7" name="Picture 2" descr="Tony">
            <a:extLst>
              <a:ext uri="{FF2B5EF4-FFF2-40B4-BE49-F238E27FC236}">
                <a16:creationId xmlns:a16="http://schemas.microsoft.com/office/drawing/2014/main" id="{0C7F217A-C797-4132-AD63-71781057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775" y="160459"/>
            <a:ext cx="2626594" cy="15321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F2F8E9-ECBA-4A36-BA45-6FBCD9E3BCC4}"/>
              </a:ext>
            </a:extLst>
          </p:cNvPr>
          <p:cNvSpPr txBox="1"/>
          <p:nvPr/>
        </p:nvSpPr>
        <p:spPr>
          <a:xfrm>
            <a:off x="10736551" y="35416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Tony</a:t>
            </a:r>
          </a:p>
        </p:txBody>
      </p:sp>
    </p:spTree>
    <p:extLst>
      <p:ext uri="{BB962C8B-B14F-4D97-AF65-F5344CB8AC3E}">
        <p14:creationId xmlns:p14="http://schemas.microsoft.com/office/powerpoint/2010/main" val="27832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B89FC5-F4A5-4D2F-AF7E-F7B9F1C672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6" y="155949"/>
            <a:ext cx="10060787" cy="654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41963" y="368702"/>
            <a:ext cx="4879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Charcoal-Rubbed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Sirloin Steaks</a:t>
            </a:r>
            <a:endParaRPr lang="en-US" sz="2400" u="sng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241963" y="1377931"/>
            <a:ext cx="6012849" cy="5097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1 (1 pound) </a:t>
            </a:r>
            <a:r>
              <a:rPr lang="en-US" i="1" dirty="0">
                <a:solidFill>
                  <a:schemeClr val="bg1"/>
                </a:solidFill>
                <a:ea typeface="Calibri" panose="020F0502020204030204" pitchFamily="34" charset="0"/>
              </a:rPr>
              <a:t>Certified Angus Beef </a:t>
            </a:r>
            <a:r>
              <a:rPr lang="en-US" baseline="30000" dirty="0">
                <a:solidFill>
                  <a:schemeClr val="bg1"/>
                </a:solidFill>
                <a:ea typeface="Calibri" panose="020F0502020204030204" pitchFamily="34" charset="0"/>
              </a:rPr>
              <a:t>® </a:t>
            </a:r>
            <a:r>
              <a:rPr lang="en-US" dirty="0">
                <a:solidFill>
                  <a:schemeClr val="bg1"/>
                </a:solidFill>
              </a:rPr>
              <a:t>sirloin mouse muscle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1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tablespoon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charcoal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powder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1 tablespoon 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Kosher 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s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alt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1 tablespoon </a:t>
            </a:r>
            <a:r>
              <a:rPr lang="en-US" dirty="0" smtClean="0">
                <a:solidFill>
                  <a:schemeClr val="bg1"/>
                </a:solidFill>
                <a:ea typeface="Calibri" panose="020F0502020204030204" pitchFamily="34" charset="0"/>
              </a:rPr>
              <a:t>bl</a:t>
            </a:r>
            <a:r>
              <a:rPr lang="en-US" sz="1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ack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pepper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3 tablespoon olive oil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</a:rPr>
              <a:t>Merlot </a:t>
            </a:r>
            <a:r>
              <a:rPr lang="en-US" b="1" dirty="0" smtClean="0">
                <a:solidFill>
                  <a:schemeClr val="bg1"/>
                </a:solidFill>
              </a:rPr>
              <a:t>Sauce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1/4 cup water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1/4 cup sugar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3 tablespoons red wine vinegar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cup onion, finely chopped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3 tablespoons unsalted butter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 cups Merlot or other dry red wine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cup rich veal stock or demi-glace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254B7F28-A36D-4F28-B415-6640BDEB56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80" y="175731"/>
            <a:ext cx="4879903" cy="650653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2" descr="Tony">
            <a:extLst>
              <a:ext uri="{FF2B5EF4-FFF2-40B4-BE49-F238E27FC236}">
                <a16:creationId xmlns:a16="http://schemas.microsoft.com/office/drawing/2014/main" id="{E0C86E0F-F0A0-4321-AAD9-8E47C3368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775" y="160459"/>
            <a:ext cx="2626594" cy="15321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98800F-9B15-4961-817F-4FFC2107D952}"/>
              </a:ext>
            </a:extLst>
          </p:cNvPr>
          <p:cNvSpPr txBox="1"/>
          <p:nvPr/>
        </p:nvSpPr>
        <p:spPr>
          <a:xfrm>
            <a:off x="10736551" y="35416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Tony</a:t>
            </a:r>
          </a:p>
        </p:txBody>
      </p:sp>
    </p:spTree>
    <p:extLst>
      <p:ext uri="{BB962C8B-B14F-4D97-AF65-F5344CB8AC3E}">
        <p14:creationId xmlns:p14="http://schemas.microsoft.com/office/powerpoint/2010/main" val="7354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16734" y="276447"/>
            <a:ext cx="48799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Charcoal-Rubbed Sirloin Steaks</a:t>
            </a:r>
          </a:p>
          <a:p>
            <a:r>
              <a:rPr lang="en-US" sz="2000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(continued)</a:t>
            </a:r>
            <a:endParaRPr lang="en-US" sz="2000" u="sng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216734" y="1281593"/>
            <a:ext cx="64876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Poached </a:t>
            </a:r>
            <a:r>
              <a:rPr lang="en-US" b="1" dirty="0" smtClean="0">
                <a:solidFill>
                  <a:schemeClr val="bg1"/>
                </a:solidFill>
              </a:rPr>
              <a:t>Egg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fresh egg, cold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teaspoon kosher salt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 teaspoons white vinegar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INSTRUCTIONS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Blend charcoal powder, salt and black pepper. Wear gloves to prevent staining hands with charcoal powder.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Rub beef generously with the seasoning and set aside.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 a small pan, add oil; heat until smoking. Sauté beef one minute on both sides. Place in a preheated 400°F degree oven until internal temp reaches 115°F. 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      Remove </a:t>
            </a:r>
            <a:r>
              <a:rPr lang="en-US" dirty="0">
                <a:solidFill>
                  <a:schemeClr val="bg1"/>
                </a:solidFill>
              </a:rPr>
              <a:t>and rest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the sauce, bring water and sugar to a boil in </a:t>
            </a:r>
            <a:r>
              <a:rPr lang="en-US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small </a:t>
            </a:r>
            <a:r>
              <a:rPr lang="en-US" dirty="0">
                <a:solidFill>
                  <a:schemeClr val="bg1"/>
                </a:solidFill>
              </a:rPr>
              <a:t>saucepan. Stir until sugar is dissolved. Boil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without </a:t>
            </a:r>
            <a:r>
              <a:rPr lang="en-US" dirty="0">
                <a:solidFill>
                  <a:schemeClr val="bg1"/>
                </a:solidFill>
              </a:rPr>
              <a:t>stirring until achieving golden </a:t>
            </a:r>
            <a:r>
              <a:rPr lang="en-US" dirty="0" smtClean="0">
                <a:solidFill>
                  <a:schemeClr val="bg1"/>
                </a:solidFill>
              </a:rPr>
              <a:t>caramel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color.  Remove </a:t>
            </a:r>
            <a:r>
              <a:rPr lang="en-US" dirty="0">
                <a:solidFill>
                  <a:schemeClr val="bg1"/>
                </a:solidFill>
              </a:rPr>
              <a:t>pan from heat.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254B7F28-A36D-4F28-B415-6640BDEB56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80" y="175731"/>
            <a:ext cx="4879903" cy="650653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2" descr="Tony">
            <a:extLst>
              <a:ext uri="{FF2B5EF4-FFF2-40B4-BE49-F238E27FC236}">
                <a16:creationId xmlns:a16="http://schemas.microsoft.com/office/drawing/2014/main" id="{558F537F-B398-4137-A368-4F2FDE83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775" y="160459"/>
            <a:ext cx="2626594" cy="15321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EEB4E6-6099-43B4-9244-0970308C637E}"/>
              </a:ext>
            </a:extLst>
          </p:cNvPr>
          <p:cNvSpPr txBox="1"/>
          <p:nvPr/>
        </p:nvSpPr>
        <p:spPr>
          <a:xfrm>
            <a:off x="10736551" y="35416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Tony</a:t>
            </a:r>
          </a:p>
        </p:txBody>
      </p:sp>
    </p:spTree>
    <p:extLst>
      <p:ext uri="{BB962C8B-B14F-4D97-AF65-F5344CB8AC3E}">
        <p14:creationId xmlns:p14="http://schemas.microsoft.com/office/powerpoint/2010/main" val="53252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16735" y="293810"/>
            <a:ext cx="48799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Charcoal-Rubbed Sirloin Steaks</a:t>
            </a:r>
          </a:p>
          <a:p>
            <a:r>
              <a:rPr lang="en-US" sz="2000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(continued)</a:t>
            </a:r>
            <a:endParaRPr lang="en-US" sz="2000" u="sng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228663" y="1430854"/>
            <a:ext cx="6015438" cy="5560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fontAlgn="base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 startAt="5"/>
            </a:pPr>
            <a:r>
              <a:rPr lang="en-US" dirty="0" smtClean="0">
                <a:solidFill>
                  <a:schemeClr val="bg1"/>
                </a:solidFill>
              </a:rPr>
              <a:t>Carefully </a:t>
            </a:r>
            <a:r>
              <a:rPr lang="en-US" dirty="0">
                <a:solidFill>
                  <a:schemeClr val="bg1"/>
                </a:solidFill>
              </a:rPr>
              <a:t>pour vinegar down side of pan to steam and harden caramel. Continue cooking over moderate heat, stirring until dissolved, for about 3 minutes. Remove pan from heat.</a:t>
            </a:r>
          </a:p>
          <a:p>
            <a:pPr marL="342900" lvl="0" indent="-342900">
              <a:buFont typeface="+mj-lt"/>
              <a:buAutoNum type="arabicPeriod" startAt="5"/>
            </a:pPr>
            <a:r>
              <a:rPr lang="en-US" dirty="0">
                <a:solidFill>
                  <a:schemeClr val="bg1"/>
                </a:solidFill>
              </a:rPr>
              <a:t>In another pan, cook onion in butter over moderate heat for about 5 minutes, or until golden. Stir in wine; let boil until mixture is reduced to 1 cup, approximately 15 minutes.</a:t>
            </a:r>
          </a:p>
          <a:p>
            <a:pPr marL="342900" lvl="0" indent="-342900">
              <a:buFont typeface="+mj-lt"/>
              <a:buAutoNum type="arabicPeriod" startAt="5"/>
            </a:pPr>
            <a:r>
              <a:rPr lang="en-US" dirty="0">
                <a:solidFill>
                  <a:schemeClr val="bg1"/>
                </a:solidFill>
              </a:rPr>
              <a:t>Stir in stock and boil until mixture is reduced to 2 cups, approximately 10 minutes. </a:t>
            </a:r>
          </a:p>
          <a:p>
            <a:pPr marL="342900" lvl="0" indent="-342900">
              <a:buFont typeface="+mj-lt"/>
              <a:buAutoNum type="arabicPeriod" startAt="5"/>
            </a:pPr>
            <a:r>
              <a:rPr lang="en-US" dirty="0">
                <a:solidFill>
                  <a:schemeClr val="bg1"/>
                </a:solidFill>
              </a:rPr>
              <a:t>Remove from heat; stir in caramel.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 startAt="9"/>
            </a:pPr>
            <a:r>
              <a:rPr lang="en-US" dirty="0">
                <a:solidFill>
                  <a:schemeClr val="bg1"/>
                </a:solidFill>
              </a:rPr>
              <a:t>Pour sauce through a sieve into a bowl. Note: sauce may be made two days ahead, cooled completely and chilled covered. Reheat sauce before </a:t>
            </a:r>
            <a:r>
              <a:rPr lang="en-US" dirty="0" smtClean="0">
                <a:solidFill>
                  <a:schemeClr val="bg1"/>
                </a:solidFill>
              </a:rPr>
              <a:t>serving.</a:t>
            </a:r>
          </a:p>
          <a:p>
            <a:pPr marL="342900" lvl="0" indent="-342900">
              <a:buFont typeface="+mj-lt"/>
              <a:buAutoNum type="arabicPeriod" startAt="9"/>
            </a:pPr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the poached egg, heat enough water to cover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1 </a:t>
            </a:r>
            <a:r>
              <a:rPr lang="en-US" dirty="0">
                <a:solidFill>
                  <a:schemeClr val="bg1"/>
                </a:solidFill>
              </a:rPr>
              <a:t>inch of a 2 quart saucepan. Add 1 teaspoon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kosher </a:t>
            </a:r>
            <a:r>
              <a:rPr lang="en-US" dirty="0">
                <a:solidFill>
                  <a:schemeClr val="bg1"/>
                </a:solidFill>
              </a:rPr>
              <a:t>salt and 2 teaspoons white vinegar;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bring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simmer over medium heat.</a:t>
            </a:r>
          </a:p>
          <a:p>
            <a:pPr marL="342900" lvl="0" indent="-342900">
              <a:buFont typeface="+mj-lt"/>
              <a:buAutoNum type="arabicPeriod" startAt="9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254B7F28-A36D-4F28-B415-6640BDEB56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80" y="175731"/>
            <a:ext cx="4879903" cy="650653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2" descr="Tony">
            <a:extLst>
              <a:ext uri="{FF2B5EF4-FFF2-40B4-BE49-F238E27FC236}">
                <a16:creationId xmlns:a16="http://schemas.microsoft.com/office/drawing/2014/main" id="{849EF681-F6BC-4B8C-A812-80C1AFF9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775" y="160459"/>
            <a:ext cx="2626594" cy="15321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ED5464-B696-4158-B038-8B17EE23663C}"/>
              </a:ext>
            </a:extLst>
          </p:cNvPr>
          <p:cNvSpPr txBox="1"/>
          <p:nvPr/>
        </p:nvSpPr>
        <p:spPr>
          <a:xfrm>
            <a:off x="10736551" y="35416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Tony</a:t>
            </a:r>
          </a:p>
        </p:txBody>
      </p:sp>
    </p:spTree>
    <p:extLst>
      <p:ext uri="{BB962C8B-B14F-4D97-AF65-F5344CB8AC3E}">
        <p14:creationId xmlns:p14="http://schemas.microsoft.com/office/powerpoint/2010/main" val="3264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228663" y="263685"/>
            <a:ext cx="48799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Charcoal-Rubbed Sirloin Steaks</a:t>
            </a:r>
          </a:p>
          <a:p>
            <a:r>
              <a:rPr lang="en-US" sz="2000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(continued)</a:t>
            </a:r>
            <a:endParaRPr lang="en-US" sz="2000" u="sng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171309" y="1463695"/>
            <a:ext cx="6533060" cy="5497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1560"/>
              </a:lnSpc>
            </a:pPr>
            <a:endParaRPr lang="en-US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 startAt="11"/>
            </a:pPr>
            <a:r>
              <a:rPr lang="en-US" dirty="0" smtClean="0">
                <a:solidFill>
                  <a:schemeClr val="bg1"/>
                </a:solidFill>
              </a:rPr>
              <a:t>Crack </a:t>
            </a:r>
            <a:r>
              <a:rPr lang="en-US" dirty="0">
                <a:solidFill>
                  <a:schemeClr val="bg1"/>
                </a:solidFill>
              </a:rPr>
              <a:t>1 very fresh, cold and large egg into a cup or small ramekin. </a:t>
            </a:r>
          </a:p>
          <a:p>
            <a:pPr marL="342900" lvl="0" indent="-342900">
              <a:buFont typeface="+mj-lt"/>
              <a:buAutoNum type="arabicPeriod" startAt="11"/>
            </a:pPr>
            <a:r>
              <a:rPr lang="en-US" dirty="0">
                <a:solidFill>
                  <a:schemeClr val="bg1"/>
                </a:solidFill>
              </a:rPr>
              <a:t>Quickly stir the water in one direction until it’s smoothly spinning around. Tip: Use this whirlpool method when poaching a single serving (1-2 eggs). For bigger batches, heat the water, salt and vinegar in a 12-inch nonstick skillet and do not stir.</a:t>
            </a:r>
          </a:p>
          <a:p>
            <a:pPr marL="342900" lvl="0" indent="-342900">
              <a:buFont typeface="+mj-lt"/>
              <a:buAutoNum type="arabicPeriod" startAt="11"/>
            </a:pPr>
            <a:r>
              <a:rPr lang="en-US" dirty="0">
                <a:solidFill>
                  <a:schemeClr val="bg1"/>
                </a:solidFill>
              </a:rPr>
              <a:t>Carefully drop the egg into the center of the whirlpool. The swirling water will help prevent the white from "feathering," or spreading out in the pan.</a:t>
            </a:r>
          </a:p>
          <a:p>
            <a:pPr marL="342900" lvl="0" indent="-342900">
              <a:buFont typeface="+mj-lt"/>
              <a:buAutoNum type="arabicPeriod" startAt="11"/>
            </a:pPr>
            <a:r>
              <a:rPr lang="en-US" dirty="0">
                <a:solidFill>
                  <a:schemeClr val="bg1"/>
                </a:solidFill>
              </a:rPr>
              <a:t>Turn off the heat, cover the pan and set your timer for 5 minutes. Don't peek, poke, stir or accost the egg in any way.</a:t>
            </a:r>
          </a:p>
          <a:p>
            <a:pPr marL="342900" lvl="0" indent="-342900">
              <a:buFont typeface="+mj-lt"/>
              <a:buAutoNum type="arabicPeriod" startAt="11"/>
            </a:pPr>
            <a:r>
              <a:rPr lang="en-US" dirty="0">
                <a:solidFill>
                  <a:schemeClr val="bg1"/>
                </a:solidFill>
              </a:rPr>
              <a:t>Remove the egg with a slotted spoon and serve immediately with sliced steak, topped with sauce and complete with a side of fried breakfast potatoes.</a:t>
            </a:r>
          </a:p>
          <a:p>
            <a:pPr fontAlgn="base"/>
            <a:endParaRPr lang="en-US" dirty="0" smtClean="0">
              <a:solidFill>
                <a:schemeClr val="bg1"/>
              </a:solidFill>
            </a:endParaRP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Recipe </a:t>
            </a:r>
            <a:r>
              <a:rPr lang="en-US" dirty="0">
                <a:solidFill>
                  <a:schemeClr val="bg1"/>
                </a:solidFill>
              </a:rPr>
              <a:t>provided by the </a:t>
            </a:r>
            <a:r>
              <a:rPr lang="en-US" i="1" dirty="0">
                <a:solidFill>
                  <a:schemeClr val="bg1"/>
                </a:solidFill>
              </a:rPr>
              <a:t>Certified Angus Beef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aseline="30000" dirty="0">
                <a:solidFill>
                  <a:schemeClr val="bg1"/>
                </a:solidFill>
              </a:rPr>
              <a:t>®</a:t>
            </a:r>
            <a:r>
              <a:rPr lang="en-US" dirty="0">
                <a:solidFill>
                  <a:schemeClr val="bg1"/>
                </a:solidFill>
              </a:rPr>
              <a:t> brand.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+mj-lt"/>
              <a:buAutoNum type="arabicPeriod" startAt="10"/>
              <a:tabLst>
                <a:tab pos="457200" algn="l"/>
              </a:tabLst>
            </a:pPr>
            <a:endParaRPr lang="en-US" sz="16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</a:pP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254B7F28-A36D-4F28-B415-6640BDEB56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80" y="175731"/>
            <a:ext cx="4879903" cy="650653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2" descr="Tony">
            <a:extLst>
              <a:ext uri="{FF2B5EF4-FFF2-40B4-BE49-F238E27FC236}">
                <a16:creationId xmlns:a16="http://schemas.microsoft.com/office/drawing/2014/main" id="{BA42D8F1-846B-428D-AA72-34C2E703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775" y="160459"/>
            <a:ext cx="2626594" cy="15321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6147C-A330-4E19-A868-4FD95A524DB4}"/>
              </a:ext>
            </a:extLst>
          </p:cNvPr>
          <p:cNvSpPr txBox="1"/>
          <p:nvPr/>
        </p:nvSpPr>
        <p:spPr>
          <a:xfrm>
            <a:off x="10736551" y="35416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Tony</a:t>
            </a:r>
          </a:p>
        </p:txBody>
      </p:sp>
    </p:spTree>
    <p:extLst>
      <p:ext uri="{BB962C8B-B14F-4D97-AF65-F5344CB8AC3E}">
        <p14:creationId xmlns:p14="http://schemas.microsoft.com/office/powerpoint/2010/main" val="10440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79ED608-0E09-4FAC-97E5-C4F45DB01975}"/>
              </a:ext>
            </a:extLst>
          </p:cNvPr>
          <p:cNvGrpSpPr/>
          <p:nvPr/>
        </p:nvGrpSpPr>
        <p:grpSpPr>
          <a:xfrm>
            <a:off x="3359270" y="2861897"/>
            <a:ext cx="5480146" cy="3385039"/>
            <a:chOff x="3359270" y="2861897"/>
            <a:chExt cx="5480146" cy="3385039"/>
          </a:xfrm>
        </p:grpSpPr>
        <p:pic>
          <p:nvPicPr>
            <p:cNvPr id="15" name="Picture 14" descr="A white container with food in it&#10;&#10;Description automatically generated with low confidence">
              <a:extLst>
                <a:ext uri="{FF2B5EF4-FFF2-40B4-BE49-F238E27FC236}">
                  <a16:creationId xmlns:a16="http://schemas.microsoft.com/office/drawing/2014/main" id="{4E8653CD-D6F8-4ACE-A8FC-5CD8C9EF0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36141" y="3285027"/>
              <a:ext cx="3385038" cy="253878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7" name="Picture 16" descr="A picture containing kabob, dish&#10;&#10;Description automatically generated">
              <a:extLst>
                <a:ext uri="{FF2B5EF4-FFF2-40B4-BE49-F238E27FC236}">
                  <a16:creationId xmlns:a16="http://schemas.microsoft.com/office/drawing/2014/main" id="{57D85330-6195-4D4B-A218-4C326B3D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3105" y="2861897"/>
              <a:ext cx="2536311" cy="338174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EC66D2A-D2CD-44D3-A380-2CEF43214D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48" y="348992"/>
            <a:ext cx="1543731" cy="159004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D12046-02F2-4069-9DB7-5B03293DDEF1}"/>
              </a:ext>
            </a:extLst>
          </p:cNvPr>
          <p:cNvCxnSpPr/>
          <p:nvPr/>
        </p:nvCxnSpPr>
        <p:spPr>
          <a:xfrm flipV="1">
            <a:off x="2142325" y="391588"/>
            <a:ext cx="0" cy="15474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1A2755-05D6-49F2-BA44-8E56A59BBF14}"/>
              </a:ext>
            </a:extLst>
          </p:cNvPr>
          <p:cNvSpPr txBox="1"/>
          <p:nvPr/>
        </p:nvSpPr>
        <p:spPr>
          <a:xfrm>
            <a:off x="2300286" y="688257"/>
            <a:ext cx="78284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Contact </a:t>
            </a:r>
            <a:r>
              <a:rPr lang="en-US" sz="2800" dirty="0" smtClean="0">
                <a:solidFill>
                  <a:schemeClr val="bg1"/>
                </a:solidFill>
                <a:ea typeface="Calibri" panose="020F0502020204030204" pitchFamily="34" charset="0"/>
                <a:hlinkClick r:id="rId5"/>
              </a:rPr>
              <a:t>kbarnes@certifiedangusbeef.com</a:t>
            </a:r>
            <a:r>
              <a:rPr lang="en-US" sz="2800" dirty="0" smtClean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to </a:t>
            </a: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arrange a </a:t>
            </a:r>
            <a:r>
              <a:rPr lang="en-US" sz="2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one-on-one </a:t>
            </a: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consultation with one of our </a:t>
            </a:r>
            <a:r>
              <a:rPr lang="en-US" sz="2800" dirty="0" smtClean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chefs.</a:t>
            </a:r>
            <a:endParaRPr lang="en-US" sz="2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3" name="Picture 12" descr="A picture containing food, plate, dish, snack food&#10;&#10;Description automatically generated">
            <a:extLst>
              <a:ext uri="{FF2B5EF4-FFF2-40B4-BE49-F238E27FC236}">
                <a16:creationId xmlns:a16="http://schemas.microsoft.com/office/drawing/2014/main" id="{472A4FB7-BE96-44BB-A978-2DDECCFBE3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04" y="2860996"/>
            <a:ext cx="2536311" cy="33817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Picture 18" descr="A picture containing table, plate, wooden, floor&#10;&#10;Description automatically generated">
            <a:extLst>
              <a:ext uri="{FF2B5EF4-FFF2-40B4-BE49-F238E27FC236}">
                <a16:creationId xmlns:a16="http://schemas.microsoft.com/office/drawing/2014/main" id="{982E036B-45C9-441B-8399-D198B43661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471" y="2857704"/>
            <a:ext cx="2538779" cy="338503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223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412753" y="276447"/>
            <a:ext cx="4879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Black Pepper </a:t>
            </a:r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Garlic Steak Bites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412753" y="1305066"/>
            <a:ext cx="564357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(2 to 3 pounds) </a:t>
            </a: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coulottes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cut into 1 1/2 inch pieces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 cloves garlic, freshly chopped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1/2 tablespoons black pepper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tablespoon, plus 1 teaspoon soy sauce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1/4 cup sweet soy sauce 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teaspoons </a:t>
            </a:r>
            <a:r>
              <a:rPr lang="en-US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Worcheshire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sauce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tablespoon brown sugar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tablespoons flour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 tablespoons cooking oil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cups jasmine rice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Sesame seeds and scallions to garnish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Tossing Sauce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1/2 cup sambal chili sauce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1/2 cup sesame oil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1/3 cup oyster sauce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63B98E-1BD3-423C-A23B-7FCF52BD62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14" y="180941"/>
            <a:ext cx="4830446" cy="64961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2" descr="Chef Ashley">
            <a:extLst>
              <a:ext uri="{FF2B5EF4-FFF2-40B4-BE49-F238E27FC236}">
                <a16:creationId xmlns:a16="http://schemas.microsoft.com/office/drawing/2014/main" id="{0696FDA0-B24C-4952-8D4F-58A4301A5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8256" y="305018"/>
            <a:ext cx="2170795" cy="12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2D29A8-C4A7-4472-8C40-338B6917D273}"/>
              </a:ext>
            </a:extLst>
          </p:cNvPr>
          <p:cNvSpPr txBox="1"/>
          <p:nvPr/>
        </p:nvSpPr>
        <p:spPr>
          <a:xfrm>
            <a:off x="10682618" y="265118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Ashley</a:t>
            </a:r>
          </a:p>
        </p:txBody>
      </p:sp>
    </p:spTree>
    <p:extLst>
      <p:ext uri="{BB962C8B-B14F-4D97-AF65-F5344CB8AC3E}">
        <p14:creationId xmlns:p14="http://schemas.microsoft.com/office/powerpoint/2010/main" val="12867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368792" y="276447"/>
            <a:ext cx="4879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Black Pepper </a:t>
            </a:r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Garlic Steak Bites (continued)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68792" y="1305066"/>
            <a:ext cx="5806231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INSTRUCTIONS: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Cut your steak bites into clean pieces and place in bowl for marinating.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Mix all ingredients into the bowl with the meat and toss steak bites to coat evenly.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Let the steak bites sit for 1 hour in the fridge.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Preheat a large skillet with oil.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Sear the steak bites on each side for 2 minutes, without moving around too much, to create a nice sear.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Immediately toss the cooked steak bites into the tossing sauce, serve over rice and garnish with sesame seeds and lightly charred scallion.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Recipe provided by the </a:t>
            </a:r>
            <a:r>
              <a:rPr lang="en-US" sz="16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brand.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63B98E-1BD3-423C-A23B-7FCF52BD62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14" y="180941"/>
            <a:ext cx="4830446" cy="64961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2" descr="Chef Ashley">
            <a:extLst>
              <a:ext uri="{FF2B5EF4-FFF2-40B4-BE49-F238E27FC236}">
                <a16:creationId xmlns:a16="http://schemas.microsoft.com/office/drawing/2014/main" id="{146A9498-9E45-452F-BFA2-295BDF884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8256" y="305018"/>
            <a:ext cx="2170795" cy="12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66FCB3-3B02-435E-B3B2-3E58722E3DFE}"/>
              </a:ext>
            </a:extLst>
          </p:cNvPr>
          <p:cNvSpPr txBox="1"/>
          <p:nvPr/>
        </p:nvSpPr>
        <p:spPr>
          <a:xfrm>
            <a:off x="10682618" y="265118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Ashley</a:t>
            </a:r>
          </a:p>
        </p:txBody>
      </p:sp>
    </p:spTree>
    <p:extLst>
      <p:ext uri="{BB962C8B-B14F-4D97-AF65-F5344CB8AC3E}">
        <p14:creationId xmlns:p14="http://schemas.microsoft.com/office/powerpoint/2010/main" val="3768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452319" y="276447"/>
            <a:ext cx="42886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Cajun Steak and Pasta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 Broccolini Tips </a:t>
            </a:r>
            <a:r>
              <a:rPr lang="en-US" sz="1600" i="1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(serves 2 to 4)</a:t>
            </a:r>
            <a:endParaRPr lang="en-US" sz="1600" i="1" u="sng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452320" y="1271370"/>
            <a:ext cx="4878642" cy="5422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INGREDIENTS: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(2 to 3 pounds) </a:t>
            </a:r>
            <a:r>
              <a:rPr lang="en-US" sz="16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coulotte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cut into 1 inch pieces, fat cap removed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box (12 ounce) spaghetti noodles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 cloves garlic, finely chopped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medium onion, thinly sliced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cup butter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to 4 tablespoons neutral oil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1/2 cup heavy cream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1/4 cup fresh parsley, chopped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Cajun Rub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tablespoon paprika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1/2 teaspoons garlic powder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1/2 teaspoons salt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teaspoon onion powder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teaspoon dried thyme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1/2 teaspoon dried oregano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teaspoon brown sugar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3/4 teaspoon cayenne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4" name="Picture 3" descr="A picture containing table, plate, wooden, floor&#10;&#10;Description automatically generated">
            <a:extLst>
              <a:ext uri="{FF2B5EF4-FFF2-40B4-BE49-F238E27FC236}">
                <a16:creationId xmlns:a16="http://schemas.microsoft.com/office/drawing/2014/main" id="{0F0B04F7-C8BF-4305-AB96-A5117FE2CE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78" y="154354"/>
            <a:ext cx="4911969" cy="654929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2" descr="Chef Ashley">
            <a:extLst>
              <a:ext uri="{FF2B5EF4-FFF2-40B4-BE49-F238E27FC236}">
                <a16:creationId xmlns:a16="http://schemas.microsoft.com/office/drawing/2014/main" id="{43933FEC-C96C-47A8-AF39-F0D904BA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8256" y="305018"/>
            <a:ext cx="2170795" cy="12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2406F6-7222-457F-B59A-3D4D3C484D09}"/>
              </a:ext>
            </a:extLst>
          </p:cNvPr>
          <p:cNvSpPr txBox="1"/>
          <p:nvPr/>
        </p:nvSpPr>
        <p:spPr>
          <a:xfrm>
            <a:off x="10682618" y="265118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Ashley</a:t>
            </a:r>
          </a:p>
        </p:txBody>
      </p:sp>
    </p:spTree>
    <p:extLst>
      <p:ext uri="{BB962C8B-B14F-4D97-AF65-F5344CB8AC3E}">
        <p14:creationId xmlns:p14="http://schemas.microsoft.com/office/powerpoint/2010/main" val="6661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395169" y="276447"/>
            <a:ext cx="6329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Cajun Steak and Pasta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 Broccolini Tips </a:t>
            </a: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(continued)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95170" y="1305066"/>
            <a:ext cx="565676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INSTRUCTIONS: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Mix the Cajun rub together and toss in your steak pieces. Let this sit in the fridge for 1 hour.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Cook your spaghetti noodles while this happens.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Preheat a cast iron pan with 3 tablespoons of neutral oil; sear your steak bites on both sides for about 2 to 3 minutes per side.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Remove the steak pieces from the pan and set aside.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Heat the cast iron pan to medium-high heat (do not clean out the pan; we want the flavor from the Cajun steak pieces in the pasta). Melt butter.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 onions and garlic. Sauté for about 5 minutes.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 your heavy cream and bring that to a gentle simmer or until thick (about 2 to 4 minutes).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Immediately add in your cooked spaghetti noodles and gently toss to combine.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 in the cooked steak pieces and fold.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Garnish with chopped parsley.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Recipe provided by the </a:t>
            </a:r>
            <a:r>
              <a:rPr lang="en-US" sz="16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brand.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7" name="Picture 6" descr="A picture containing table, plate, wooden, floor&#10;&#10;Description automatically generated">
            <a:extLst>
              <a:ext uri="{FF2B5EF4-FFF2-40B4-BE49-F238E27FC236}">
                <a16:creationId xmlns:a16="http://schemas.microsoft.com/office/drawing/2014/main" id="{5021B77D-470F-4641-9B24-E6A4E7D734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78" y="154354"/>
            <a:ext cx="4911969" cy="654929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2" descr="Chef Ashley">
            <a:extLst>
              <a:ext uri="{FF2B5EF4-FFF2-40B4-BE49-F238E27FC236}">
                <a16:creationId xmlns:a16="http://schemas.microsoft.com/office/drawing/2014/main" id="{449B76D6-A7B2-4483-9A5F-77445F584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8256" y="305018"/>
            <a:ext cx="2170795" cy="12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D4B638-B52B-435E-8931-E104CF69BC2C}"/>
              </a:ext>
            </a:extLst>
          </p:cNvPr>
          <p:cNvSpPr txBox="1"/>
          <p:nvPr/>
        </p:nvSpPr>
        <p:spPr>
          <a:xfrm>
            <a:off x="10682618" y="265118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Ashley</a:t>
            </a:r>
          </a:p>
        </p:txBody>
      </p:sp>
    </p:spTree>
    <p:extLst>
      <p:ext uri="{BB962C8B-B14F-4D97-AF65-F5344CB8AC3E}">
        <p14:creationId xmlns:p14="http://schemas.microsoft.com/office/powerpoint/2010/main" val="14316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399565" y="276447"/>
            <a:ext cx="4879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Beef Tataki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99566" y="1305066"/>
            <a:ext cx="4408254" cy="4957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(6 ounce) </a:t>
            </a: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sirloin chateaux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ounce soy sauce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1/2 teaspoons fresh lime juice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1/2 teaspoons fresh lemon juice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ounce </a:t>
            </a:r>
            <a:r>
              <a:rPr lang="en-US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HonDashi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broth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Salt and pepper to taste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Green onions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Sesame seeds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4" name="Picture 3" descr="A white container with food in it&#10;&#10;Description automatically generated with low confidence">
            <a:extLst>
              <a:ext uri="{FF2B5EF4-FFF2-40B4-BE49-F238E27FC236}">
                <a16:creationId xmlns:a16="http://schemas.microsoft.com/office/drawing/2014/main" id="{81505649-1A7E-492E-BF71-65F8F5425C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6168" y="972648"/>
            <a:ext cx="6550270" cy="491270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2" descr="Chef Brad">
            <a:extLst>
              <a:ext uri="{FF2B5EF4-FFF2-40B4-BE49-F238E27FC236}">
                <a16:creationId xmlns:a16="http://schemas.microsoft.com/office/drawing/2014/main" id="{5EB0687E-EBC7-4C97-AF64-40B252E6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993" y="305018"/>
            <a:ext cx="2422150" cy="14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068790-3C61-4074-9C3A-BE984F083ECA}"/>
              </a:ext>
            </a:extLst>
          </p:cNvPr>
          <p:cNvSpPr txBox="1"/>
          <p:nvPr/>
        </p:nvSpPr>
        <p:spPr>
          <a:xfrm>
            <a:off x="10722832" y="29420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Brad</a:t>
            </a:r>
          </a:p>
        </p:txBody>
      </p:sp>
    </p:spTree>
    <p:extLst>
      <p:ext uri="{BB962C8B-B14F-4D97-AF65-F5344CB8AC3E}">
        <p14:creationId xmlns:p14="http://schemas.microsoft.com/office/powerpoint/2010/main" val="57327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355603" y="276447"/>
            <a:ext cx="4879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Beef Tataki (continued)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55603" y="1305066"/>
            <a:ext cx="5924927" cy="4399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INSTRUCTIONS: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Cut chateaux into a block; sear to rare, and then freeze for slicing.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Combine broth, soy sauce and juices; season to taste. Julienne green onions and set in ice water to curl.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Pour sauce on a plate. Slice the beef and lay on top in a spiral pattern.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9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Garnish with green onion curls and sesame seeds. </a:t>
            </a:r>
          </a:p>
          <a:p>
            <a:pPr marL="9144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Recipe provided by the </a:t>
            </a:r>
            <a:r>
              <a:rPr lang="en-US" sz="16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brand.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4" name="Picture 3" descr="A white container with food in it&#10;&#10;Description automatically generated with low confidence">
            <a:extLst>
              <a:ext uri="{FF2B5EF4-FFF2-40B4-BE49-F238E27FC236}">
                <a16:creationId xmlns:a16="http://schemas.microsoft.com/office/drawing/2014/main" id="{81505649-1A7E-492E-BF71-65F8F5425C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6168" y="972648"/>
            <a:ext cx="6550270" cy="491270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2" descr="Chef Brad">
            <a:extLst>
              <a:ext uri="{FF2B5EF4-FFF2-40B4-BE49-F238E27FC236}">
                <a16:creationId xmlns:a16="http://schemas.microsoft.com/office/drawing/2014/main" id="{580D3B1C-438E-4F62-B250-0425008BE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993" y="305018"/>
            <a:ext cx="2422150" cy="14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2F32D3-0A9F-40DA-950C-A2796E3B8A96}"/>
              </a:ext>
            </a:extLst>
          </p:cNvPr>
          <p:cNvSpPr txBox="1"/>
          <p:nvPr/>
        </p:nvSpPr>
        <p:spPr>
          <a:xfrm>
            <a:off x="10722832" y="29420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Brad</a:t>
            </a:r>
          </a:p>
        </p:txBody>
      </p:sp>
    </p:spTree>
    <p:extLst>
      <p:ext uri="{BB962C8B-B14F-4D97-AF65-F5344CB8AC3E}">
        <p14:creationId xmlns:p14="http://schemas.microsoft.com/office/powerpoint/2010/main" val="35171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unset in the background&#10;&#10;Description automatically generated">
            <a:extLst>
              <a:ext uri="{FF2B5EF4-FFF2-40B4-BE49-F238E27FC236}">
                <a16:creationId xmlns:a16="http://schemas.microsoft.com/office/drawing/2014/main" id="{15F2CFE0-6FBE-45D9-8203-8FB39FD19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12A7B-8C28-4D6B-8659-64085824984B}"/>
              </a:ext>
            </a:extLst>
          </p:cNvPr>
          <p:cNvSpPr txBox="1"/>
          <p:nvPr/>
        </p:nvSpPr>
        <p:spPr>
          <a:xfrm>
            <a:off x="5316772" y="276447"/>
            <a:ext cx="4879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Homerun Baseball Steaks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 Sides </a:t>
            </a:r>
            <a:r>
              <a:rPr lang="en-US" sz="1600" i="1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(serving size 1)</a:t>
            </a:r>
            <a:endParaRPr lang="en-US" sz="1600" i="1" u="sng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356F-DF9B-4C6A-A852-CE984EDB5735}"/>
              </a:ext>
            </a:extLst>
          </p:cNvPr>
          <p:cNvSpPr txBox="1"/>
          <p:nvPr/>
        </p:nvSpPr>
        <p:spPr>
          <a:xfrm>
            <a:off x="5316772" y="1305066"/>
            <a:ext cx="4606081" cy="5367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INGREDIENTS: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(12 ounce) </a:t>
            </a: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Certified Angus Beef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baseball-cut sirloin steak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Idaho potato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cups kale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 ounces heavy cream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teaspoon garlic, freshly chopped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1-ounce white wine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tablespoons butter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1/2 tablespoons flour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ounces beets, cooked and cubed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1-ounce chickpeas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teaspoon lemon juice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teaspoons tahini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cloves garlic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Salt and pepper to taste</a:t>
            </a: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4AC8C-A6CD-4D73-B0B9-7077853F66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pic>
        <p:nvPicPr>
          <p:cNvPr id="3" name="Picture 2" descr="A picture containing food, plate, dish, snack food&#10;&#10;Description automatically generated">
            <a:extLst>
              <a:ext uri="{FF2B5EF4-FFF2-40B4-BE49-F238E27FC236}">
                <a16:creationId xmlns:a16="http://schemas.microsoft.com/office/drawing/2014/main" id="{3AEB2C94-28A6-4850-904E-F8234C3201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7104"/>
            <a:ext cx="4911969" cy="654929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2" descr="Chef Brad">
            <a:extLst>
              <a:ext uri="{FF2B5EF4-FFF2-40B4-BE49-F238E27FC236}">
                <a16:creationId xmlns:a16="http://schemas.microsoft.com/office/drawing/2014/main" id="{0063FA73-2578-4FB3-B148-B32636065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993" y="305018"/>
            <a:ext cx="2422150" cy="14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0A0CD7-8775-4151-9055-85DB567907B9}"/>
              </a:ext>
            </a:extLst>
          </p:cNvPr>
          <p:cNvSpPr txBox="1"/>
          <p:nvPr/>
        </p:nvSpPr>
        <p:spPr>
          <a:xfrm>
            <a:off x="10722832" y="294209"/>
            <a:ext cx="127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Chef Brad</a:t>
            </a:r>
          </a:p>
        </p:txBody>
      </p:sp>
    </p:spTree>
    <p:extLst>
      <p:ext uri="{BB962C8B-B14F-4D97-AF65-F5344CB8AC3E}">
        <p14:creationId xmlns:p14="http://schemas.microsoft.com/office/powerpoint/2010/main" val="32788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Certified Angus Bee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8012E"/>
      </a:accent1>
      <a:accent2>
        <a:srgbClr val="FEBA34"/>
      </a:accent2>
      <a:accent3>
        <a:srgbClr val="492B00"/>
      </a:accent3>
      <a:accent4>
        <a:srgbClr val="5E633D"/>
      </a:accent4>
      <a:accent5>
        <a:srgbClr val="230120"/>
      </a:accent5>
      <a:accent6>
        <a:srgbClr val="0B5065"/>
      </a:accent6>
      <a:hlink>
        <a:srgbClr val="0563C1"/>
      </a:hlink>
      <a:folHlink>
        <a:srgbClr val="954F72"/>
      </a:folHlink>
    </a:clrScheme>
    <a:fontScheme name="Brand Refresh Corp Template">
      <a:majorFont>
        <a:latin typeface="Palatino Linotype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Corp Template NEW 2020.potx" id="{2F7B1FDB-3034-40EC-B12F-E6AC947AF62D}" vid="{83D51190-BF79-4768-90CD-779A9BCB11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 Refresh 2020 Corp Template</Template>
  <TotalTime>405</TotalTime>
  <Words>2336</Words>
  <Application>Microsoft Office PowerPoint</Application>
  <PresentationFormat>Widescreen</PresentationFormat>
  <Paragraphs>345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Franklin Gothic Book</vt:lpstr>
      <vt:lpstr>Franklin Gothic Heavy</vt:lpstr>
      <vt:lpstr>Palatino Linotype</vt:lpstr>
      <vt:lpstr>Symbol</vt:lpstr>
      <vt:lpstr>Times New Roman</vt:lpstr>
      <vt:lpstr>Custom Design</vt:lpstr>
      <vt:lpstr>LIVE WITH THE BRAND:  TOP SIRLOIN PROFITABILITY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Certified Angus Beef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 WITH THE BRAND:  TOP SIRLOIN PROFITABILITY</dc:title>
  <dc:creator>Rachel Murray</dc:creator>
  <cp:lastModifiedBy>Estachia Rodgers</cp:lastModifiedBy>
  <cp:revision>117</cp:revision>
  <cp:lastPrinted>2019-08-05T12:21:33Z</cp:lastPrinted>
  <dcterms:created xsi:type="dcterms:W3CDTF">2021-01-26T13:38:14Z</dcterms:created>
  <dcterms:modified xsi:type="dcterms:W3CDTF">2021-04-09T13:18:02Z</dcterms:modified>
</cp:coreProperties>
</file>