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321" r:id="rId8"/>
    <p:sldId id="32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AA9B"/>
    <a:srgbClr val="D1CC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3378DE-9B6C-4D91-8DBC-3DD87D3C52D5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D8C9F-0E37-4032-9C20-A2F09A095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7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 corporate looking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00F8C-4549-429B-9187-7E8273E9B4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98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mp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tmp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png"/><Relationship Id="rId4" Type="http://schemas.openxmlformats.org/officeDocument/2006/relationships/image" Target="../media/image27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tmp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microsoft.com/office/2007/relationships/hdphoto" Target="../media/hdphoto6.wdp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tmp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7.png"/><Relationship Id="rId4" Type="http://schemas.microsoft.com/office/2007/relationships/hdphoto" Target="../media/hdphoto11.wdp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ning Sc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365369-8C3B-4717-BF64-3D808A2007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81147" y="4811749"/>
            <a:ext cx="10429705" cy="877719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0949" y="5793586"/>
            <a:ext cx="9144000" cy="716071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2146" y="1518582"/>
            <a:ext cx="2641605" cy="272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04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D33F199-9D9F-4423-994D-0D05B8B07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0414" y="1069029"/>
            <a:ext cx="7022640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14F928F-84B9-4A1F-850A-83AB551B8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412" y="2394592"/>
            <a:ext cx="7022639" cy="348786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  <a:lvl2pPr>
              <a:defRPr sz="2400">
                <a:solidFill>
                  <a:schemeClr val="bg1"/>
                </a:solidFill>
                <a:latin typeface="+mn-lt"/>
              </a:defRPr>
            </a:lvl2pPr>
            <a:lvl3pPr>
              <a:defRPr sz="2400">
                <a:solidFill>
                  <a:schemeClr val="bg1"/>
                </a:solidFill>
                <a:latin typeface="+mn-lt"/>
              </a:defRPr>
            </a:lvl3pPr>
            <a:lvl4pPr>
              <a:defRPr sz="2400">
                <a:solidFill>
                  <a:schemeClr val="bg1"/>
                </a:solidFill>
                <a:latin typeface="+mn-lt"/>
              </a:defRPr>
            </a:lvl4pPr>
            <a:lvl5pPr>
              <a:defRPr sz="2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A69A77-7438-47EE-8733-D9448BA820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084" y="416441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01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8E41A4-4E34-4CDA-9CAC-F676570575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967" y="544032"/>
            <a:ext cx="1038622" cy="106978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8F9394A-2ED6-4348-B5F6-0BE9F17E9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0570" y="1161558"/>
            <a:ext cx="7042951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93543C-F151-4497-A922-B47CBA2CA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0569" y="2487121"/>
            <a:ext cx="7042951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728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5A50AC-F2EF-43CA-B77F-9B4D21BF6C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" b="98182" l="3986" r="994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32942" y="2997487"/>
            <a:ext cx="6194943" cy="411499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71EF883-FA56-4130-B6DF-3345866C0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0414" y="1069029"/>
            <a:ext cx="7100698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505CFA-0AD8-4A34-B6F6-C56270C93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413" y="2394592"/>
            <a:ext cx="7100698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CC7DC7-BF8C-4DC4-B443-E3BB1BCCDE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131" y="374952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90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E4054B-1FC2-458E-9E0E-61C2C5C44F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" b="98182" l="3986" r="994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0943" y="2965589"/>
            <a:ext cx="6194943" cy="411499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B9E3A24-4331-4F2A-B662-33DB98EE2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2857" y="1069029"/>
            <a:ext cx="7048792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C10E19-91C3-4A96-BA60-F6E36076F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2855" y="2394592"/>
            <a:ext cx="7048791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A1F7A-654D-47A3-BD7A-A5E1866423B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07" y="534139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58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1EF883-FA56-4130-B6DF-3345866C0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0413" y="1069029"/>
            <a:ext cx="7145303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505CFA-0AD8-4A34-B6F6-C56270C93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413" y="2394592"/>
            <a:ext cx="7145302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CC7DC7-BF8C-4DC4-B443-E3BB1BCCDE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131" y="374952"/>
            <a:ext cx="1038622" cy="10697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E447F-1A46-4C7B-92CE-4235D83EB1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7" b="100000" l="1178" r="100000">
                        <a14:foregroundMark x1="85967" y1="18176" x2="99902" y2="23962"/>
                        <a14:foregroundMark x1="83906" y1="16133" x2="74975" y2="20967"/>
                        <a14:foregroundMark x1="80569" y1="15044" x2="70069" y2="21784"/>
                        <a14:foregroundMark x1="91266" y1="15317" x2="99902" y2="17086"/>
                        <a14:foregroundMark x1="6673" y1="99592" x2="7655" y2="99932"/>
                        <a14:foregroundMark x1="69185" y1="22396" x2="65849" y2="24983"/>
                        <a14:backgroundMark x1="14917" y1="80735" x2="18744" y2="76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420"/>
          <a:stretch/>
        </p:blipFill>
        <p:spPr>
          <a:xfrm>
            <a:off x="9349200" y="2660384"/>
            <a:ext cx="2842800" cy="419761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9334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B9E3A24-4331-4F2A-B662-33DB98EE2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3286" y="1069029"/>
            <a:ext cx="7048792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C10E19-91C3-4A96-BA60-F6E36076F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3284" y="2394592"/>
            <a:ext cx="7048791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A1F7A-654D-47A3-BD7A-A5E1866423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07" y="534139"/>
            <a:ext cx="1038622" cy="10697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028184-3B52-4843-B161-584B21F04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7" b="100000" l="1178" r="100000">
                        <a14:foregroundMark x1="85967" y1="18176" x2="99902" y2="23962"/>
                        <a14:foregroundMark x1="83906" y1="16133" x2="74975" y2="20967"/>
                        <a14:foregroundMark x1="80569" y1="15044" x2="70069" y2="21784"/>
                        <a14:foregroundMark x1="91266" y1="15317" x2="99902" y2="17086"/>
                        <a14:foregroundMark x1="6673" y1="99592" x2="7655" y2="99932"/>
                        <a14:foregroundMark x1="69185" y1="22396" x2="65849" y2="24983"/>
                        <a14:backgroundMark x1="14917" y1="80735" x2="18744" y2="76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420"/>
          <a:stretch/>
        </p:blipFill>
        <p:spPr>
          <a:xfrm flipH="1">
            <a:off x="0" y="2660384"/>
            <a:ext cx="2842800" cy="419761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0802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B9E3A24-4331-4F2A-B662-33DB98EE2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4437" y="1069029"/>
            <a:ext cx="7126850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C10E19-91C3-4A96-BA60-F6E36076F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4435" y="2394592"/>
            <a:ext cx="7126849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A1F7A-654D-47A3-BD7A-A5E1866423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07" y="534139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41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1EF883-FA56-4130-B6DF-3345866C0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2287" y="1069029"/>
            <a:ext cx="7100698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505CFA-0AD8-4A34-B6F6-C56270C93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2286" y="2394592"/>
            <a:ext cx="7100698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CC7DC7-BF8C-4DC4-B443-E3BB1BCCDE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131" y="321789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70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9741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D0401AD-8548-465E-94A9-E3CCEA8DC3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727" y="0"/>
            <a:ext cx="7475857" cy="897416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448366-A7A9-4F89-AC9F-B7D0A6D7A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8778" y="1545771"/>
            <a:ext cx="8774444" cy="469046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27C988-5CF3-401C-80BB-445D1AE542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131" y="321789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91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71601"/>
            <a:ext cx="12192000" cy="89741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803DFAF-5CC5-4F84-B600-EDB2C5231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8778" y="339951"/>
            <a:ext cx="8774444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AF398F-62F9-40DB-993B-CBD3F2B74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8778" y="1665515"/>
            <a:ext cx="8774444" cy="39243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65B9F7-7341-4EFB-8FED-F6F07D3763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3029" y="5371795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07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25A17B4-82C8-463A-AF87-AD7B54705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1807" y="1078922"/>
            <a:ext cx="6980564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F354DEB-D1F0-494C-8E3A-25629961E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1807" y="2404486"/>
            <a:ext cx="6980563" cy="2892344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8DCC67-C949-4227-9289-4C693C465C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1831" y="5434054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1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88314">
            <a:off x="1946144" y="-503199"/>
            <a:ext cx="9601401" cy="523276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7174279-F9C5-4038-8A48-70AB1C50E9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8591" y="5532437"/>
            <a:ext cx="10394817" cy="1325563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01DC8F-A848-4663-B7C9-FF62D9AEB1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98" y="277322"/>
            <a:ext cx="1057240" cy="108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1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481" y="-246084"/>
            <a:ext cx="9267519" cy="613509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57511" y="5578342"/>
            <a:ext cx="10515600" cy="1325563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8F5C82-B1FD-4D95-BD66-998255103E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89" y="5513637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823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707091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0156E52-5E91-4838-9F4B-FD339DB828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8007"/>
            <a:ext cx="10515600" cy="1325563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CBEFC-E167-401C-8DE5-B5AF1E2913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4489" y="5485928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19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49F587-DB41-4C85-BADE-E24C2CF8A2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4905" y="519520"/>
            <a:ext cx="984981" cy="10127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52A4F44-3EF4-46BB-B8F4-2C5F30D63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508" y="830336"/>
            <a:ext cx="7974065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49F7175-0005-4FAF-B460-9B873F182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508" y="2155900"/>
            <a:ext cx="7974065" cy="39243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 descr="A person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41901F07-F2DF-4D94-8565-55FDA8F0C1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9489" y="-38100"/>
            <a:ext cx="3452511" cy="6896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033778-C08A-4539-B43F-228E66CC99B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0756" y="299144"/>
            <a:ext cx="1033277" cy="10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54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D8E999A6-A6FC-43C2-B58D-29B037756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4905" y="519520"/>
            <a:ext cx="984981" cy="10127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52A4F44-3EF4-46BB-B8F4-2C5F30D63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508" y="830336"/>
            <a:ext cx="7974065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49F7175-0005-4FAF-B460-9B873F182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508" y="2155900"/>
            <a:ext cx="7974065" cy="39243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 descr="A person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41901F07-F2DF-4D94-8565-55FDA8F0C1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0640" y="0"/>
            <a:ext cx="345251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033778-C08A-4539-B43F-228E66CC99B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0756" y="299144"/>
            <a:ext cx="1033277" cy="10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63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44366B-4B75-4036-B5B4-52A5746990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38100"/>
            <a:ext cx="3244097" cy="693180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C273501-FA25-4DC0-9CD7-9D39DAA37F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9378" y="830336"/>
            <a:ext cx="7974065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1F2C20-7716-422E-9DBB-237A42323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9378" y="2155900"/>
            <a:ext cx="7974065" cy="39243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0E7817-A6E8-4EAB-9612-F21976A449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88" y="5527963"/>
            <a:ext cx="1033277" cy="10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36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8F0E101D-EDE0-4B64-9A14-0117A09B3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3244097" cy="689370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C273501-FA25-4DC0-9CD7-9D39DAA37F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8835" y="830336"/>
            <a:ext cx="7974065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1F2C20-7716-422E-9DBB-237A42323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8835" y="2155900"/>
            <a:ext cx="7974065" cy="39243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0E7817-A6E8-4EAB-9612-F21976A449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88" y="5527963"/>
            <a:ext cx="1033277" cy="10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4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4580847" cy="693964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5F4628C-4559-435C-8E23-D812F23BD1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11664" y="715318"/>
            <a:ext cx="6990337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E9138A3-4F23-4D51-BAA0-91007E419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1664" y="2155900"/>
            <a:ext cx="6990337" cy="39243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2326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D82E00-04EA-4DD9-A205-B452DA0072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7161" y="5527963"/>
            <a:ext cx="1033277" cy="10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989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F737AF-9867-41C6-BCFD-80C91A3A23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4489" y="5485928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82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B3144B-091A-499E-8738-33EF7BDA2C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" b="98182" l="3986" r="994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3489" y="2965589"/>
            <a:ext cx="6194943" cy="4114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5F0CE4-47A6-4668-9BB1-4D925004CAA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967" y="544032"/>
            <a:ext cx="1038622" cy="106978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9683EB6-804F-467F-B6FA-4F136CB5F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0570" y="1161558"/>
            <a:ext cx="7042951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480C63E-53D3-4E4A-AB9C-AB3C972F4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0570" y="2487121"/>
            <a:ext cx="7042950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226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9077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239024-2ECD-461B-A5E9-C484B5F84B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7161" y="5527963"/>
            <a:ext cx="1033277" cy="10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011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44D77E-1498-464E-9299-8CF73A07FB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7161" y="5527963"/>
            <a:ext cx="1033277" cy="10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776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E9D26267-FC7A-479B-8100-E7ACC1D2AB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C62B6A-7F06-449D-87F2-393D810412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61" y="5527963"/>
            <a:ext cx="1033277" cy="10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23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2F6F3A07-7B0E-40D0-B5E3-33BD07969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E1D5CB-D9CE-418E-997C-796376B280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532" y="5362889"/>
            <a:ext cx="1121091" cy="115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766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2F6F3A07-7B0E-40D0-B5E3-33BD07969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213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E994B7-EC2A-4E3D-96BD-B6F9040583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970" y="5417359"/>
            <a:ext cx="1057240" cy="108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078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707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6DCE61-9D37-42AA-A566-9097F2B253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22" name="Picture 21" descr="A picture containing pan, food&#10;&#10;Description automatically generated">
            <a:extLst>
              <a:ext uri="{FF2B5EF4-FFF2-40B4-BE49-F238E27FC236}">
                <a16:creationId xmlns:a16="http://schemas.microsoft.com/office/drawing/2014/main" id="{18A86C91-9AC6-4646-BF8A-5F4D5E93BD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614420" flipH="1">
            <a:off x="-1579399" y="-1035025"/>
            <a:ext cx="9560027" cy="875489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85D36B4-1F5F-47F7-96CB-B81D3CF57D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48803" y="3022484"/>
            <a:ext cx="4174491" cy="813032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QUESTIONS?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942C54B-9CAF-4CC9-B7A3-4AE4B152A3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808" y="248628"/>
            <a:ext cx="1121091" cy="115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381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7855" y="1991946"/>
            <a:ext cx="2516290" cy="25917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6562F1-884A-45E0-8CF1-0E0382F39A80}"/>
              </a:ext>
            </a:extLst>
          </p:cNvPr>
          <p:cNvSpPr txBox="1"/>
          <p:nvPr/>
        </p:nvSpPr>
        <p:spPr>
          <a:xfrm>
            <a:off x="3249385" y="5336141"/>
            <a:ext cx="56932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+mj-lt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909065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8EB918-4985-4DC0-91E5-08903C329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4" b="89885" l="19078" r="89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62151">
            <a:off x="7585656" y="3153799"/>
            <a:ext cx="6656926" cy="444385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927A4EE-DEBA-4C64-BD06-76D6034009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6236" y="1078922"/>
            <a:ext cx="7044876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1ED5DA0-8481-4616-B973-655298676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236" y="2404485"/>
            <a:ext cx="7044876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6700CE-097E-4947-B485-D9A7AAEA0A1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800" y="544032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962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B8A6-828E-4259-B83A-1E9FC107ABF6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2E17B-61A5-48E6-A828-96D2CD65A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2492"/>
            <a:ext cx="3340393" cy="687049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F86070C-2F1D-490E-AD84-BAA937E40B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200" y="1069029"/>
            <a:ext cx="7023834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E31875E-E110-4EC8-9816-9320EB2DE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199" y="2394592"/>
            <a:ext cx="7023834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2214E9-1B9D-4D9C-A73C-13267F2E2D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511" y="5509436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71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472699" y="4077375"/>
            <a:ext cx="4719301" cy="26021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49EA448-2087-4255-93F0-531117165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7885" y="1069029"/>
            <a:ext cx="7003656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CDB90-00C9-4141-AAFE-8F4F5B510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7884" y="2394592"/>
            <a:ext cx="7003656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188D84-8C1C-439E-9678-3334395791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0614" y="458972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46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1C0979-F41C-41FA-88DF-DDD83038F9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" b="98182" l="3986" r="994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2338" y="2965589"/>
            <a:ext cx="6194943" cy="4114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81F11B-89FE-47E1-96AE-E5FCDA17146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967" y="544032"/>
            <a:ext cx="1038622" cy="106978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CEA0862-8550-4B20-978A-1F41A76DD2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0570" y="1161558"/>
            <a:ext cx="7065253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23765B9-E94F-4C62-BCDE-83BCBD715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0569" y="2487121"/>
            <a:ext cx="7065253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936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607187-4599-4756-AAF9-41F9947AF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" b="98182" l="3986" r="994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32942" y="2997487"/>
            <a:ext cx="6194943" cy="4114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3DB39E1-4B50-4D29-8946-25079B6F9D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0413" y="1069029"/>
            <a:ext cx="7067245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1250A5E-0DBB-43E5-A0BD-99A7879DC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412" y="2394592"/>
            <a:ext cx="7067245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7DD80C-C305-468D-91F0-E11C7FE16C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0614" y="416441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7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8E41A4-4E34-4CDA-9CAC-F676570575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967" y="544032"/>
            <a:ext cx="1038622" cy="106978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8F9394A-2ED6-4348-B5F6-0BE9F17E9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0571" y="1161558"/>
            <a:ext cx="7031800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93543C-F151-4497-A922-B47CBA2CA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0570" y="2487121"/>
            <a:ext cx="7031800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F66D1-1996-4338-B041-01A99DF58E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" b="100000" l="1178" r="100000">
                        <a14:foregroundMark x1="85967" y1="17659" x2="99902" y2="23280"/>
                        <a14:foregroundMark x1="83906" y1="15675" x2="74975" y2="20370"/>
                        <a14:foregroundMark x1="80569" y1="14616" x2="70069" y2="21164"/>
                        <a14:foregroundMark x1="91266" y1="14881" x2="99902" y2="16601"/>
                        <a14:foregroundMark x1="6673" y1="96759" x2="15898" y2="99934"/>
                        <a14:foregroundMark x1="69185" y1="21759" x2="65849" y2="24272"/>
                        <a14:backgroundMark x1="5594" y1="97553" x2="7164" y2="98082"/>
                        <a14:backgroundMark x1="14917" y1="78439" x2="18744" y2="74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352"/>
          <a:stretch/>
        </p:blipFill>
        <p:spPr>
          <a:xfrm flipH="1">
            <a:off x="0" y="2541688"/>
            <a:ext cx="2842800" cy="431631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7024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862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hyperlink" Target="mailto:cs@certifiedangusbeef.com" TargetMode="External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A9830-C3B2-4AF9-B958-04A0C6E0EC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1147" y="4732630"/>
            <a:ext cx="10429705" cy="877719"/>
          </a:xfrm>
        </p:spPr>
        <p:txBody>
          <a:bodyPr/>
          <a:lstStyle/>
          <a:p>
            <a:r>
              <a:rPr lang="en-US" dirty="0"/>
              <a:t>LIVE WITH THE BRAND: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71642C-C1DC-4075-90F7-DB33184E5F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0949" y="5610349"/>
            <a:ext cx="9144000" cy="798600"/>
          </a:xfrm>
        </p:spPr>
        <p:txBody>
          <a:bodyPr>
            <a:normAutofit/>
          </a:bodyPr>
          <a:lstStyle/>
          <a:p>
            <a:r>
              <a:rPr lang="en-US" sz="3600" dirty="0"/>
              <a:t>Rib Innovation</a:t>
            </a:r>
          </a:p>
        </p:txBody>
      </p:sp>
    </p:spTree>
    <p:extLst>
      <p:ext uri="{BB962C8B-B14F-4D97-AF65-F5344CB8AC3E}">
        <p14:creationId xmlns:p14="http://schemas.microsoft.com/office/powerpoint/2010/main" val="11485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enu&#10;&#10;Description automatically generated with low confidence">
            <a:extLst>
              <a:ext uri="{FF2B5EF4-FFF2-40B4-BE49-F238E27FC236}">
                <a16:creationId xmlns:a16="http://schemas.microsoft.com/office/drawing/2014/main" id="{0819F3A9-C693-4051-9648-6A98293CF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571" y="123363"/>
            <a:ext cx="10078857" cy="66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5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A8CF475-E70D-4C6A-83DD-2B87D5717648}"/>
              </a:ext>
            </a:extLst>
          </p:cNvPr>
          <p:cNvGrpSpPr/>
          <p:nvPr/>
        </p:nvGrpSpPr>
        <p:grpSpPr>
          <a:xfrm>
            <a:off x="7397039" y="424149"/>
            <a:ext cx="3774066" cy="3582184"/>
            <a:chOff x="6741083" y="672691"/>
            <a:chExt cx="4681215" cy="444321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E4C427-8A9A-4108-B010-72BF589D0DFE}"/>
                </a:ext>
              </a:extLst>
            </p:cNvPr>
            <p:cNvSpPr/>
            <p:nvPr/>
          </p:nvSpPr>
          <p:spPr>
            <a:xfrm rot="551802">
              <a:off x="6741083" y="672691"/>
              <a:ext cx="4681215" cy="4443212"/>
            </a:xfrm>
            <a:prstGeom prst="rect">
              <a:avLst/>
            </a:prstGeom>
            <a:solidFill>
              <a:srgbClr val="A99A7F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plate of food&#10;&#10;Description automatically generated with low confidence">
              <a:extLst>
                <a:ext uri="{FF2B5EF4-FFF2-40B4-BE49-F238E27FC236}">
                  <a16:creationId xmlns:a16="http://schemas.microsoft.com/office/drawing/2014/main" id="{A83E8DAD-AEC5-4473-8AAE-56E4D7ACB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353"/>
            <a:stretch/>
          </p:blipFill>
          <p:spPr>
            <a:xfrm>
              <a:off x="7046142" y="941268"/>
              <a:ext cx="4027617" cy="3873659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4" descr="A cutting board with meat on it&#10;&#10;Description automatically generated with low confidence">
            <a:extLst>
              <a:ext uri="{FF2B5EF4-FFF2-40B4-BE49-F238E27FC236}">
                <a16:creationId xmlns:a16="http://schemas.microsoft.com/office/drawing/2014/main" id="{DDDFC6FF-FCE6-4932-8FA0-CEF393E784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82" t="9946" r="6367"/>
          <a:stretch/>
        </p:blipFill>
        <p:spPr>
          <a:xfrm>
            <a:off x="0" y="0"/>
            <a:ext cx="6349816" cy="6858000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0E2EE8-46B3-4C8D-96FB-F87F1DEEE401}"/>
              </a:ext>
            </a:extLst>
          </p:cNvPr>
          <p:cNvSpPr txBox="1"/>
          <p:nvPr/>
        </p:nvSpPr>
        <p:spPr>
          <a:xfrm>
            <a:off x="6928137" y="4295263"/>
            <a:ext cx="4711870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Cooking Methods:</a:t>
            </a:r>
          </a:p>
          <a:p>
            <a:pPr algn="ctr"/>
            <a:r>
              <a:rPr lang="en-US" sz="2000" dirty="0" smtClean="0"/>
              <a:t>Grill, </a:t>
            </a:r>
            <a:r>
              <a:rPr lang="en-US" sz="2000" dirty="0"/>
              <a:t>Hot Pot, Korean </a:t>
            </a:r>
            <a:r>
              <a:rPr lang="en-US" sz="2000" dirty="0" smtClean="0"/>
              <a:t>Barbecue</a:t>
            </a:r>
            <a:endParaRPr lang="en-US" sz="2000" dirty="0"/>
          </a:p>
          <a:p>
            <a:pPr algn="ctr"/>
            <a:endParaRPr lang="en-US" sz="1050" dirty="0"/>
          </a:p>
          <a:p>
            <a:pPr algn="ctr"/>
            <a:r>
              <a:rPr lang="en-US" sz="2400" b="1" dirty="0"/>
              <a:t>Suggested Degrees of Doneness:</a:t>
            </a:r>
          </a:p>
          <a:p>
            <a:pPr algn="ctr"/>
            <a:r>
              <a:rPr lang="en-US" sz="2000" dirty="0"/>
              <a:t>Medium Rare/Medium</a:t>
            </a:r>
          </a:p>
          <a:p>
            <a:pPr algn="ctr"/>
            <a:endParaRPr lang="en-US" sz="1050" dirty="0"/>
          </a:p>
          <a:p>
            <a:pPr algn="ctr"/>
            <a:r>
              <a:rPr lang="en-US" sz="2400" b="1" dirty="0"/>
              <a:t>Flavor Profile:</a:t>
            </a:r>
          </a:p>
          <a:p>
            <a:pPr algn="ctr"/>
            <a:r>
              <a:rPr lang="en-US" sz="2000" dirty="0" smtClean="0"/>
              <a:t>Sticky, </a:t>
            </a:r>
            <a:r>
              <a:rPr lang="en-US" sz="2000" dirty="0"/>
              <a:t>Sweet Glazes, </a:t>
            </a:r>
            <a:r>
              <a:rPr lang="en-US" sz="2000" dirty="0" smtClean="0"/>
              <a:t>Barbecue </a:t>
            </a:r>
            <a:r>
              <a:rPr lang="en-US" sz="2000" dirty="0"/>
              <a:t>Sauces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0C94C5-C927-433C-A1F1-0240A3E70796}"/>
              </a:ext>
            </a:extLst>
          </p:cNvPr>
          <p:cNvSpPr/>
          <p:nvPr/>
        </p:nvSpPr>
        <p:spPr>
          <a:xfrm>
            <a:off x="0" y="5847347"/>
            <a:ext cx="6349816" cy="782198"/>
          </a:xfrm>
          <a:prstGeom prst="rect">
            <a:avLst/>
          </a:prstGeom>
          <a:solidFill>
            <a:srgbClr val="B3AA9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0C28B6-9244-4B60-920A-C52430A302A8}"/>
              </a:ext>
            </a:extLst>
          </p:cNvPr>
          <p:cNvSpPr txBox="1"/>
          <p:nvPr/>
        </p:nvSpPr>
        <p:spPr>
          <a:xfrm>
            <a:off x="1524328" y="5838598"/>
            <a:ext cx="3301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RIB FINGERS</a:t>
            </a:r>
          </a:p>
        </p:txBody>
      </p:sp>
    </p:spTree>
    <p:extLst>
      <p:ext uri="{BB962C8B-B14F-4D97-AF65-F5344CB8AC3E}">
        <p14:creationId xmlns:p14="http://schemas.microsoft.com/office/powerpoint/2010/main" val="46362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ocolate, dish, kabob, close&#10;&#10;Description automatically generated">
            <a:extLst>
              <a:ext uri="{FF2B5EF4-FFF2-40B4-BE49-F238E27FC236}">
                <a16:creationId xmlns:a16="http://schemas.microsoft.com/office/drawing/2014/main" id="{DAF7152E-A575-4B49-AA36-83CE1833BC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63" b="13063"/>
          <a:stretch/>
        </p:blipFill>
        <p:spPr>
          <a:xfrm>
            <a:off x="0" y="-36095"/>
            <a:ext cx="5143500" cy="68940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F691DA7-672B-48DE-8F65-844C4AFE265A}"/>
              </a:ext>
            </a:extLst>
          </p:cNvPr>
          <p:cNvSpPr txBox="1">
            <a:spLocks/>
          </p:cNvSpPr>
          <p:nvPr/>
        </p:nvSpPr>
        <p:spPr>
          <a:xfrm>
            <a:off x="6167085" y="1170480"/>
            <a:ext cx="3563937" cy="1206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Spinalis Pinwheels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714CC0-DA87-4395-A588-41A6909B3556}"/>
              </a:ext>
            </a:extLst>
          </p:cNvPr>
          <p:cNvSpPr/>
          <p:nvPr/>
        </p:nvSpPr>
        <p:spPr>
          <a:xfrm>
            <a:off x="6185186" y="2029517"/>
            <a:ext cx="4983844" cy="311999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26987B-F52B-45F8-BCA4-19E2094FE6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3425" y="1374922"/>
            <a:ext cx="973202" cy="10023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98C53D-36F8-4640-8D65-D939E8B6D513}"/>
              </a:ext>
            </a:extLst>
          </p:cNvPr>
          <p:cNvSpPr txBox="1"/>
          <p:nvPr/>
        </p:nvSpPr>
        <p:spPr>
          <a:xfrm>
            <a:off x="6321173" y="2377319"/>
            <a:ext cx="4711870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</a:rPr>
              <a:t>Cooking Methods: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Grill, </a:t>
            </a:r>
            <a:r>
              <a:rPr lang="en-US" sz="2000" dirty="0">
                <a:solidFill>
                  <a:schemeClr val="bg1"/>
                </a:solidFill>
              </a:rPr>
              <a:t>Pan </a:t>
            </a:r>
            <a:r>
              <a:rPr lang="en-US" sz="2000" dirty="0" smtClean="0">
                <a:solidFill>
                  <a:schemeClr val="bg1"/>
                </a:solidFill>
              </a:rPr>
              <a:t>Sear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rgbClr val="FFC000"/>
                </a:solidFill>
              </a:rPr>
              <a:t>Suggested Degree of Doneness: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Medium</a:t>
            </a:r>
          </a:p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rgbClr val="FFC000"/>
                </a:solidFill>
              </a:rPr>
              <a:t>Flavor Profile: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Sticky, </a:t>
            </a:r>
            <a:r>
              <a:rPr lang="en-US" sz="2000" dirty="0">
                <a:solidFill>
                  <a:schemeClr val="bg1"/>
                </a:solidFill>
              </a:rPr>
              <a:t>Sweet Glazes, Dry Rubs</a:t>
            </a:r>
          </a:p>
        </p:txBody>
      </p:sp>
    </p:spTree>
    <p:extLst>
      <p:ext uri="{BB962C8B-B14F-4D97-AF65-F5344CB8AC3E}">
        <p14:creationId xmlns:p14="http://schemas.microsoft.com/office/powerpoint/2010/main" val="378637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ece of meat on a plate&#10;&#10;Description automatically generated with low confidence">
            <a:extLst>
              <a:ext uri="{FF2B5EF4-FFF2-40B4-BE49-F238E27FC236}">
                <a16:creationId xmlns:a16="http://schemas.microsoft.com/office/drawing/2014/main" id="{D4A42448-B183-49D1-A67C-30748E8A6E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09"/>
          <a:stretch/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F691DA7-672B-48DE-8F65-844C4AFE265A}"/>
              </a:ext>
            </a:extLst>
          </p:cNvPr>
          <p:cNvSpPr txBox="1">
            <a:spLocks/>
          </p:cNvSpPr>
          <p:nvPr/>
        </p:nvSpPr>
        <p:spPr>
          <a:xfrm>
            <a:off x="6096000" y="1170480"/>
            <a:ext cx="3563937" cy="1206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Scorpion Steak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714CC0-DA87-4395-A588-41A6909B3556}"/>
              </a:ext>
            </a:extLst>
          </p:cNvPr>
          <p:cNvSpPr/>
          <p:nvPr/>
        </p:nvSpPr>
        <p:spPr>
          <a:xfrm>
            <a:off x="6185186" y="2029517"/>
            <a:ext cx="4983844" cy="311999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26987B-F52B-45F8-BCA4-19E2094FE6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3425" y="1374922"/>
            <a:ext cx="973202" cy="10023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98C53D-36F8-4640-8D65-D939E8B6D513}"/>
              </a:ext>
            </a:extLst>
          </p:cNvPr>
          <p:cNvSpPr txBox="1"/>
          <p:nvPr/>
        </p:nvSpPr>
        <p:spPr>
          <a:xfrm>
            <a:off x="6321173" y="2377319"/>
            <a:ext cx="471187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</a:rPr>
              <a:t>Cooking Methods: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Grill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rgbClr val="FFC000"/>
                </a:solidFill>
              </a:rPr>
              <a:t>Suggested Degree of Doneness: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Medium Rare/Medium</a:t>
            </a:r>
          </a:p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rgbClr val="FFC000"/>
                </a:solidFill>
              </a:rPr>
              <a:t>Flavor Profile: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Simple Seasoning, Dry Rubs</a:t>
            </a:r>
          </a:p>
        </p:txBody>
      </p:sp>
    </p:spTree>
    <p:extLst>
      <p:ext uri="{BB962C8B-B14F-4D97-AF65-F5344CB8AC3E}">
        <p14:creationId xmlns:p14="http://schemas.microsoft.com/office/powerpoint/2010/main" val="272163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ED31BD-F187-4D3E-9BBA-69223B981F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69"/>
          <a:stretch/>
        </p:blipFill>
        <p:spPr>
          <a:xfrm>
            <a:off x="-1" y="-84221"/>
            <a:ext cx="5257801" cy="694222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F691DA7-672B-48DE-8F65-844C4AFE265A}"/>
              </a:ext>
            </a:extLst>
          </p:cNvPr>
          <p:cNvSpPr txBox="1">
            <a:spLocks/>
          </p:cNvSpPr>
          <p:nvPr/>
        </p:nvSpPr>
        <p:spPr>
          <a:xfrm>
            <a:off x="6204284" y="1182512"/>
            <a:ext cx="3563937" cy="1206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Back Ribs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714CC0-DA87-4395-A588-41A6909B3556}"/>
              </a:ext>
            </a:extLst>
          </p:cNvPr>
          <p:cNvSpPr/>
          <p:nvPr/>
        </p:nvSpPr>
        <p:spPr>
          <a:xfrm>
            <a:off x="6293470" y="2041549"/>
            <a:ext cx="4983844" cy="311999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26987B-F52B-45F8-BCA4-19E2094FE6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709" y="1386954"/>
            <a:ext cx="973202" cy="10023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98C53D-36F8-4640-8D65-D939E8B6D513}"/>
              </a:ext>
            </a:extLst>
          </p:cNvPr>
          <p:cNvSpPr txBox="1"/>
          <p:nvPr/>
        </p:nvSpPr>
        <p:spPr>
          <a:xfrm>
            <a:off x="6429457" y="2389351"/>
            <a:ext cx="471187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</a:rPr>
              <a:t>Cooking Methods: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Short Braise, </a:t>
            </a:r>
            <a:r>
              <a:rPr lang="en-US" sz="2000" dirty="0" smtClean="0">
                <a:solidFill>
                  <a:schemeClr val="bg1"/>
                </a:solidFill>
              </a:rPr>
              <a:t>Smoke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rgbClr val="FFC000"/>
                </a:solidFill>
              </a:rPr>
              <a:t>Suggested Degree of Doneness: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At Least </a:t>
            </a:r>
            <a:r>
              <a:rPr lang="en-US" sz="2000" dirty="0" smtClean="0">
                <a:solidFill>
                  <a:schemeClr val="bg1"/>
                </a:solidFill>
              </a:rPr>
              <a:t>160°F</a:t>
            </a:r>
          </a:p>
          <a:p>
            <a:pPr algn="ctr"/>
            <a:endParaRPr lang="en-US" sz="105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C000"/>
                </a:solidFill>
              </a:rPr>
              <a:t>Flavor </a:t>
            </a:r>
            <a:r>
              <a:rPr lang="en-US" sz="2400" b="1" dirty="0">
                <a:solidFill>
                  <a:srgbClr val="FFC000"/>
                </a:solidFill>
              </a:rPr>
              <a:t>Profile: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Sticky Glazes, </a:t>
            </a:r>
            <a:r>
              <a:rPr lang="en-US" sz="2000" dirty="0" smtClean="0">
                <a:solidFill>
                  <a:schemeClr val="bg1"/>
                </a:solidFill>
              </a:rPr>
              <a:t>Barbecue </a:t>
            </a:r>
            <a:r>
              <a:rPr lang="en-US" sz="2000" dirty="0">
                <a:solidFill>
                  <a:schemeClr val="bg1"/>
                </a:solidFill>
              </a:rPr>
              <a:t>Sauces, Dry Rubs</a:t>
            </a:r>
          </a:p>
        </p:txBody>
      </p:sp>
    </p:spTree>
    <p:extLst>
      <p:ext uri="{BB962C8B-B14F-4D97-AF65-F5344CB8AC3E}">
        <p14:creationId xmlns:p14="http://schemas.microsoft.com/office/powerpoint/2010/main" val="17234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7423561-7217-4483-B7CE-E297B1C9DC1D}"/>
              </a:ext>
            </a:extLst>
          </p:cNvPr>
          <p:cNvSpPr txBox="1"/>
          <p:nvPr/>
        </p:nvSpPr>
        <p:spPr>
          <a:xfrm>
            <a:off x="-259680" y="2539998"/>
            <a:ext cx="35525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Personalized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Cut Ideation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Available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D8F9CE-2BDD-4E2F-9024-6CB1B4FD8F27}"/>
              </a:ext>
            </a:extLst>
          </p:cNvPr>
          <p:cNvSpPr txBox="1"/>
          <p:nvPr/>
        </p:nvSpPr>
        <p:spPr>
          <a:xfrm>
            <a:off x="-148556" y="4431829"/>
            <a:ext cx="328463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Contact us for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more information. </a:t>
            </a:r>
            <a:r>
              <a:rPr lang="en-US" u="sng" dirty="0">
                <a:solidFill>
                  <a:schemeClr val="bg1"/>
                </a:solidFill>
                <a:effectLst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cs@certifiedangusbeef.com</a:t>
            </a:r>
            <a:endParaRPr lang="en-US" u="sng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89BBE9-868B-4DCD-8C1C-6B1A8ECDE8AC}"/>
              </a:ext>
            </a:extLst>
          </p:cNvPr>
          <p:cNvGrpSpPr/>
          <p:nvPr/>
        </p:nvGrpSpPr>
        <p:grpSpPr>
          <a:xfrm>
            <a:off x="3008808" y="243334"/>
            <a:ext cx="8898568" cy="6371332"/>
            <a:chOff x="2808016" y="138302"/>
            <a:chExt cx="9191957" cy="6581397"/>
          </a:xfrm>
        </p:grpSpPr>
        <p:pic>
          <p:nvPicPr>
            <p:cNvPr id="14" name="Picture 13" descr="A picture containing text, table, indoor, person&#10;&#10;Description automatically generated">
              <a:extLst>
                <a:ext uri="{FF2B5EF4-FFF2-40B4-BE49-F238E27FC236}">
                  <a16:creationId xmlns:a16="http://schemas.microsoft.com/office/drawing/2014/main" id="{2866C1E1-F3A7-44FB-A261-E4D1FB471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759" r="39826"/>
            <a:stretch/>
          </p:blipFill>
          <p:spPr>
            <a:xfrm>
              <a:off x="9397454" y="3056311"/>
              <a:ext cx="2602519" cy="366338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6" name="Picture 5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14BA1FF1-F64D-4D50-BA03-5177847550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48" r="10852" b="15642"/>
            <a:stretch/>
          </p:blipFill>
          <p:spPr>
            <a:xfrm>
              <a:off x="2808017" y="138302"/>
              <a:ext cx="2331144" cy="277597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" name="Picture 3" descr="A chef preparing food in a kitchen&#10;&#10;Description automatically generated with low confidence">
              <a:extLst>
                <a:ext uri="{FF2B5EF4-FFF2-40B4-BE49-F238E27FC236}">
                  <a16:creationId xmlns:a16="http://schemas.microsoft.com/office/drawing/2014/main" id="{45E987FB-4917-44E1-9A99-3CFCDAF95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76" r="5357"/>
            <a:stretch/>
          </p:blipFill>
          <p:spPr>
            <a:xfrm>
              <a:off x="5147004" y="3056312"/>
              <a:ext cx="4085864" cy="366338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3" name="Picture 12" descr="A picture containing person, food, person, indoor&#10;&#10;Description automatically generated">
              <a:extLst>
                <a:ext uri="{FF2B5EF4-FFF2-40B4-BE49-F238E27FC236}">
                  <a16:creationId xmlns:a16="http://schemas.microsoft.com/office/drawing/2014/main" id="{3DD5AFB3-8DCD-4B9A-94E1-F8BAB808C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8923" y="153962"/>
              <a:ext cx="3264835" cy="276030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6" name="Picture 15" descr="A picture containing person, person&#10;&#10;Description automatically generated">
              <a:extLst>
                <a:ext uri="{FF2B5EF4-FFF2-40B4-BE49-F238E27FC236}">
                  <a16:creationId xmlns:a16="http://schemas.microsoft.com/office/drawing/2014/main" id="{5659E786-F292-47A5-BDF5-69D6A5DB9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1226"/>
            <a:stretch/>
          </p:blipFill>
          <p:spPr>
            <a:xfrm>
              <a:off x="8743521" y="153962"/>
              <a:ext cx="3256452" cy="276030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8" name="Picture 17" descr="A picture containing person, indoor, wall, person&#10;&#10;Description automatically generated">
              <a:extLst>
                <a:ext uri="{FF2B5EF4-FFF2-40B4-BE49-F238E27FC236}">
                  <a16:creationId xmlns:a16="http://schemas.microsoft.com/office/drawing/2014/main" id="{47D6C18C-DF76-488B-BA94-A0A0F2331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5484"/>
            <a:stretch/>
          </p:blipFill>
          <p:spPr>
            <a:xfrm>
              <a:off x="2808016" y="3056311"/>
              <a:ext cx="2174403" cy="366338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A64B88D-6D02-4F08-AB5D-F8AB6C13EFE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030" y="1247770"/>
            <a:ext cx="1121091" cy="115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63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Certified Angus Beef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8012E"/>
      </a:accent1>
      <a:accent2>
        <a:srgbClr val="FEBA34"/>
      </a:accent2>
      <a:accent3>
        <a:srgbClr val="492B00"/>
      </a:accent3>
      <a:accent4>
        <a:srgbClr val="5E633D"/>
      </a:accent4>
      <a:accent5>
        <a:srgbClr val="230120"/>
      </a:accent5>
      <a:accent6>
        <a:srgbClr val="0B5065"/>
      </a:accent6>
      <a:hlink>
        <a:srgbClr val="0563C1"/>
      </a:hlink>
      <a:folHlink>
        <a:srgbClr val="954F72"/>
      </a:folHlink>
    </a:clrScheme>
    <a:fontScheme name="Brand Refresh Corp Template">
      <a:majorFont>
        <a:latin typeface="Palatino Linotype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 Refresh NEW 2020.pptx" id="{63C9E8A5-3D37-4CBC-9CDC-F5C12D114E82}" vid="{0BA599ED-4B69-469D-87DD-84C5ABE5F5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Brand Refresh Corp Template 2020</Template>
  <TotalTime>61</TotalTime>
  <Words>125</Words>
  <Application>Microsoft Office PowerPoint</Application>
  <PresentationFormat>Widescreen</PresentationFormat>
  <Paragraphs>45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Franklin Gothic Book</vt:lpstr>
      <vt:lpstr>Franklin Gothic Heavy</vt:lpstr>
      <vt:lpstr>Palatino Linotype</vt:lpstr>
      <vt:lpstr>Custom Design</vt:lpstr>
      <vt:lpstr>LIVE WITH THE BRAND: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Murray</dc:creator>
  <cp:lastModifiedBy>Estachia Rodgers</cp:lastModifiedBy>
  <cp:revision>31</cp:revision>
  <dcterms:created xsi:type="dcterms:W3CDTF">2021-03-08T14:06:02Z</dcterms:created>
  <dcterms:modified xsi:type="dcterms:W3CDTF">2021-04-09T13:21:06Z</dcterms:modified>
</cp:coreProperties>
</file>